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b0db6978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b0db6978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GB" sz="1050">
                <a:solidFill>
                  <a:srgbClr val="FFFF00"/>
                </a:solidFill>
                <a:highlight>
                  <a:srgbClr val="FF0000"/>
                </a:highlight>
              </a:rPr>
              <a:t>US Dataset</a:t>
            </a:r>
            <a:r>
              <a:rPr lang="en-GB" sz="1050">
                <a:solidFill>
                  <a:schemeClr val="dk1"/>
                </a:solidFill>
                <a:highlight>
                  <a:srgbClr val="FFFFFF"/>
                </a:highlight>
              </a:rPr>
              <a:t> We extracted breast tissue density from the patient's past mammography reports and assigned "unknown” to patients who did not have any mammography exams. Both screening and diagnostic US exams were included. diagnostic US exams can be used to evaluate women who present with symptoms While screening exams are typically comprehensive and image both breasts, diagnostic US exams vary in.</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rgbClr val="FFFF00"/>
                </a:solidFill>
                <a:highlight>
                  <a:srgbClr val="FF0000"/>
                </a:highlight>
              </a:rPr>
              <a:t>Filter dataset</a:t>
            </a:r>
            <a:r>
              <a:rPr lang="en-GB" sz="1050">
                <a:solidFill>
                  <a:schemeClr val="dk1"/>
                </a:solidFill>
                <a:highlight>
                  <a:srgbClr val="FFFFFF"/>
                </a:highlight>
              </a:rPr>
              <a:t> exams consisting of 8,448,978 images collected from 212,716 unique patients. younger than 16 years of age, duplicate images, exams from non-female patients, and invalid images based on the ImageType attribute, which consisted of non-US images with more than 80% zero pixels, exams with multiple patient identifiers or Patients were then randomly split among training (60%), validation (10%) and validation, and test sets. The training set consisted of 3,930,347 images within 209,162 exams collected from 101,493 patients. The validation set consisted of 653,924 images within 34,850 exams collected from 16,707 patients. Consisted of 858,636 images within 44,755 exams collected from 25,003 patients. test set was used to evaluate the performance of the models selected using the</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rgbClr val="FFFF00"/>
                </a:solidFill>
                <a:highlight>
                  <a:srgbClr val="FF0000"/>
                </a:highlight>
              </a:rPr>
              <a:t>cancer labels</a:t>
            </a:r>
            <a:r>
              <a:rPr lang="en-GB" sz="1050">
                <a:solidFill>
                  <a:schemeClr val="dk1"/>
                </a:solidFill>
                <a:highlight>
                  <a:srgbClr val="FFFFFF"/>
                </a:highlight>
              </a:rPr>
              <a:t> (approximately 10%) were associated with at least one pathology report dated Pathology reports were used to automatically detect cancer labels. Malignant findings included primary breast cancers: invasive ductal carcinoma, invasive lobular carcinoma, special-type invasive carcinoma (including automatically extracted from the corresponding pathology reports using a natural Of note, patients with multiple pathology reports could be assigned both malignant and benign labels if their exam</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rgbClr val="FFFF00"/>
                </a:solidFill>
                <a:highlight>
                  <a:srgbClr val="FF0000"/>
                </a:highlight>
              </a:rPr>
              <a:t>Breast ultrasound images dataset.</a:t>
            </a:r>
            <a:r>
              <a:rPr lang="en-GB" sz="1050">
                <a:solidFill>
                  <a:schemeClr val="dk1"/>
                </a:solidFill>
                <a:highlight>
                  <a:srgbClr val="FFFFFF"/>
                </a:highlight>
              </a:rPr>
              <a:t> from Baheya Hospital for Early Detection and Treatment of Women's Cancer images, with an average resolution of 500 × 500 pixels, acquired from 600 female Among these 780 images, the original paper for more information about this public dataset.</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rgbClr val="FFFF00"/>
                </a:solidFill>
                <a:highlight>
                  <a:srgbClr val="FF0000"/>
                </a:highlight>
              </a:rPr>
              <a:t>statistical analysis</a:t>
            </a:r>
            <a:r>
              <a:rPr lang="en-GB" sz="1050">
                <a:solidFill>
                  <a:schemeClr val="dk1"/>
                </a:solidFill>
                <a:highlight>
                  <a:srgbClr val="FFFFFF"/>
                </a:highlight>
              </a:rPr>
              <a:t> In this study, we evaluated the performance of the AI system, radiologists, and the hybrid models using the following evaluation metrics: area under receiver operating characteristic curves (AUROC), area under precision-recall curve (AUPRC), sensitivity, specificity, biopsy rate, negative predictive value (NPV), and AUROC and AUPRC were used to assess the diagnostic accuracy of the probabilistic predictions generated by the AI system/hybrid In addition, we also evaluated the binary predictions of the AI system, the hybrid models, and the readers using sensitivity, specificity, biopsy rate, NPV, and breast, the AI system and the hybrid models produced a probabilistic score that produce binary predictions by selecting a score threshold that separates positive specificity, biopsy rate, PPV and NPV, we dichotomized the AI system’s dichotomized the predictions of each hybrid model using the sensitivity/specificity In the reader study, we compared the AUROC, AUPRC, sensitivity, specificity, PPV, and biopsy rate of the AI system and hybrid models with those of the average hybrid model’s score with one of the comparator reader’s score for each case.</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rgbClr val="FFFF00"/>
                </a:solidFill>
                <a:highlight>
                  <a:srgbClr val="FF0000"/>
                </a:highlight>
              </a:rPr>
              <a:t>code and data availablity</a:t>
            </a:r>
            <a:r>
              <a:rPr lang="en-GB" sz="1050">
                <a:solidFill>
                  <a:schemeClr val="dk1"/>
                </a:solidFill>
                <a:highlight>
                  <a:srgbClr val="FFFFFF"/>
                </a:highlight>
              </a:rPr>
              <a:t> Data availability Data supporting the results demonstrated by this study are available within the main text For any further queries regarding data availability, please contact the networks, sufficient to evaluate our system on other datasets, are available for research Requests will be answered within one week.</a:t>
            </a:r>
            <a:endParaRPr sz="1050">
              <a:solidFill>
                <a:schemeClr val="dk1"/>
              </a:solidFill>
              <a:highlight>
                <a:srgbClr val="FFFFFF"/>
              </a:highlight>
            </a:endParaRPr>
          </a:p>
          <a:p>
            <a:pPr indent="0" lvl="0" marL="0" rtl="0" algn="l">
              <a:lnSpc>
                <a:spcPct val="115000"/>
              </a:lnSpc>
              <a:spcBef>
                <a:spcPts val="1100"/>
              </a:spcBef>
              <a:spcAft>
                <a:spcPts val="0"/>
              </a:spcAft>
              <a:buNone/>
            </a:pPr>
            <a:r>
              <a:rPr lang="en-GB" sz="1050">
                <a:solidFill>
                  <a:schemeClr val="dk1"/>
                </a:solidFill>
                <a:highlight>
                  <a:srgbClr val="FFFFFF"/>
                </a:highlight>
              </a:rPr>
              <a:t>Breast Imaging Reporting And Data System (BI-RADS)</a:t>
            </a:r>
            <a:endParaRPr sz="1050">
              <a:solidFill>
                <a:schemeClr val="dk1"/>
              </a:solidFill>
              <a:highlight>
                <a:srgbClr val="FFFFFF"/>
              </a:highlight>
            </a:endParaRPr>
          </a:p>
          <a:p>
            <a:pPr indent="0" lvl="0" marL="0" rtl="0" algn="l">
              <a:lnSpc>
                <a:spcPct val="115000"/>
              </a:lnSpc>
              <a:spcBef>
                <a:spcPts val="11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b0db6978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b0db6978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b0db6978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b0db6978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45c2ab8d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45c2ab8d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Test set (external validation)</a:t>
            </a:r>
            <a:r>
              <a:rPr lang="en-GB" sz="1150">
                <a:solidFill>
                  <a:srgbClr val="232629"/>
                </a:solidFill>
                <a:highlight>
                  <a:srgbClr val="FFFFFF"/>
                </a:highlight>
              </a:rPr>
              <a:t>: these sets/trials are not used in any way during training and validation (ie. parameter tuning, model selection).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Validation set (internal validation)</a:t>
            </a:r>
            <a:r>
              <a:rPr lang="en-GB" sz="1150">
                <a:solidFill>
                  <a:srgbClr val="232629"/>
                </a:solidFill>
                <a:highlight>
                  <a:srgbClr val="FFFFFF"/>
                </a:highlight>
              </a:rPr>
              <a:t>: these sets/trials are not used during training of models, but are used for comparing different models to select one or tune parameters, etc. Read about nested cross-validation.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Training set</a:t>
            </a:r>
            <a:r>
              <a:rPr lang="en-GB" sz="1150">
                <a:solidFill>
                  <a:srgbClr val="232629"/>
                </a:solidFill>
                <a:highlight>
                  <a:srgbClr val="FFFFFF"/>
                </a:highlight>
              </a:rPr>
              <a:t>: these are the sets/trials whose samples you use to fit/train your model.</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45c2ab8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45c2ab8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Test set (external validation)</a:t>
            </a:r>
            <a:r>
              <a:rPr lang="en-GB" sz="1150">
                <a:solidFill>
                  <a:srgbClr val="232629"/>
                </a:solidFill>
                <a:highlight>
                  <a:srgbClr val="FFFFFF"/>
                </a:highlight>
              </a:rPr>
              <a:t>: these sets/trials are not used in any way during training and validation (ie. parameter tuning, model selection).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Validation set (internal validation)</a:t>
            </a:r>
            <a:r>
              <a:rPr lang="en-GB" sz="1150">
                <a:solidFill>
                  <a:srgbClr val="232629"/>
                </a:solidFill>
                <a:highlight>
                  <a:srgbClr val="FFFFFF"/>
                </a:highlight>
              </a:rPr>
              <a:t>: these sets/trials are not used during training of models, but are used for comparing different models to select one or tune parameters, etc. Read about nested cross-validation.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Training set</a:t>
            </a:r>
            <a:r>
              <a:rPr lang="en-GB" sz="1150">
                <a:solidFill>
                  <a:srgbClr val="232629"/>
                </a:solidFill>
                <a:highlight>
                  <a:srgbClr val="FFFFFF"/>
                </a:highlight>
              </a:rPr>
              <a:t>: these are the sets/trials whose samples you use to fit/train your model.</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45c2ab8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45c2ab8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Test set (external validation)</a:t>
            </a:r>
            <a:r>
              <a:rPr lang="en-GB" sz="1150">
                <a:solidFill>
                  <a:srgbClr val="232629"/>
                </a:solidFill>
                <a:highlight>
                  <a:srgbClr val="FFFFFF"/>
                </a:highlight>
              </a:rPr>
              <a:t>: these sets/trials are not used in any way during training and validation (ie. parameter tuning, model selection).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Validation set (internal validation)</a:t>
            </a:r>
            <a:r>
              <a:rPr lang="en-GB" sz="1150">
                <a:solidFill>
                  <a:srgbClr val="232629"/>
                </a:solidFill>
                <a:highlight>
                  <a:srgbClr val="FFFFFF"/>
                </a:highlight>
              </a:rPr>
              <a:t>: these sets/trials are not used during training of models, but are used for comparing different models to select one or tune parameters, etc. Read about nested cross-validation.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b="1" lang="en-GB" sz="1150">
                <a:solidFill>
                  <a:srgbClr val="232629"/>
                </a:solidFill>
                <a:highlight>
                  <a:srgbClr val="FFFFFF"/>
                </a:highlight>
              </a:rPr>
              <a:t>Training set</a:t>
            </a:r>
            <a:r>
              <a:rPr lang="en-GB" sz="1150">
                <a:solidFill>
                  <a:srgbClr val="232629"/>
                </a:solidFill>
                <a:highlight>
                  <a:srgbClr val="FFFFFF"/>
                </a:highlight>
              </a:rPr>
              <a:t>: these are the sets/trials whose samples you use to fit/train your model.</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45c2ab8d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45c2ab8d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45c2ab8d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45c2ab8d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AUROC : The method was originally developed for operators of military radar receivers starting in 1941, which led to its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95% confidence interval means that if we were to take 100 different samples and compute a 95% confidence interval for each sample, then approximately 95 of the 100 confidence intervals will contain the true mean value (μ).</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stable the estimate 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45c2ab8d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45c2ab8d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rPr lang="en-GB">
                <a:solidFill>
                  <a:schemeClr val="dk1"/>
                </a:solidFill>
              </a:rPr>
              <a:t>In a stratified sample, researchers divide a population into homogeneous subpopulations called strata (the plural of stratum) based on specific characteristics.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45c2ab8d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45c2ab8d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From the internal test set, we constructed a reader study subset by selecting 663 exams (644 patients, 1024 breasts).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Among the exams selected for this study, 73 breasts had pathology-proven cancer, 535 breasts had a biopsy yielding exclusively benign findings, and 416 breasts were not biopsied but were evaluated by radiologists as likely benign and had a follow-up benign evaluation at 1–2 years.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Readers were informed that the study dataset was enriched with cancers but were not informed of the enrichment level.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Ten board-certified breast radiologists rated each breast according to the Breast Imaging Reporting and Data System (BI-RADS).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Readers were provided with contextual information typically available in the clinical setting, including the patient’s age, burnt-in annotations showing measurements of suspicious findings, and notes from the technologist, such as specifying any region of palpable concern or pain. In contrast, the AI system was not provided any contextual information.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The ten radiologists achieved an average AUROC of 0.924 (SD: 0.020, 95% CI: 0.905, 0.944) and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an average AUPRC of 0.565 (SD: 0.072, 95% CI: 0.465, 0.625).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b0db6978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b0db6978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45c2ab8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45c2ab8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For each reader, we computed a receiver operating characteristic (ROC) curve and a precision-recall curve by comparing their BI-RADS scores to the ground-truth outcomes.</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Compared to the average radiologist in this study, the AI system achieved a higher</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45c2ab8d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45c2ab8d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In addition, we also compared the specificity and sensitivity achieved by the AI system and radiologists.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We assigned a positive prediction to any breast a radiologist gave a BI-RADS score of ≥4, and a negative prediction to any breast that was given a BI-RADS score of 1–3. A BI-RADS score of ≥4 is an assessment that indicates a radiologist thinks an exam is suspicious for malignancy.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GB" sz="1200">
                <a:solidFill>
                  <a:schemeClr val="dk1"/>
                </a:solidFill>
                <a:latin typeface="Times New Roman"/>
                <a:ea typeface="Times New Roman"/>
                <a:cs typeface="Times New Roman"/>
                <a:sym typeface="Times New Roman"/>
              </a:rPr>
              <a:t>This was selected as the threshold for positive predictions since this is the score above which a patient will typically undergo an invasive procedure (biopsy or surgical excision) to definitively determine whether they have cancer.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45c2ab8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45c2ab8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45c2ab8d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45c2ab8d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45c2ab8d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45c2ab8d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45c2ab8d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45c2ab8d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5c2ab8d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45c2ab8d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45c2ab8d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45c2ab8d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45c2ab8d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45c2ab8d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chemeClr val="dk1"/>
                </a:solidFill>
              </a:rPr>
              <a:t>These results indicate that our AI system has the potential to aid radiologists in their interpretation of breast US exams to reduce.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50">
                <a:solidFill>
                  <a:schemeClr val="dk1"/>
                </a:solidFill>
              </a:rPr>
              <a:t>The number of false positive interpretations and benign biopsies performed.</a:t>
            </a:r>
            <a:endParaRPr sz="950">
              <a:solidFill>
                <a:schemeClr val="dk1"/>
              </a:solidFill>
            </a:endParaRPr>
          </a:p>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lnSpc>
                <a:spcPct val="115000"/>
              </a:lnSpc>
              <a:spcBef>
                <a:spcPts val="0"/>
              </a:spcBef>
              <a:spcAft>
                <a:spcPts val="0"/>
              </a:spcAft>
              <a:buNone/>
            </a:pPr>
            <a:r>
              <a:rPr lang="en-GB" sz="1150">
                <a:solidFill>
                  <a:srgbClr val="232629"/>
                </a:solidFill>
                <a:highlight>
                  <a:srgbClr val="FFFFFF"/>
                </a:highlight>
              </a:rPr>
              <a:t>where noisy, limited, or imprecise sources are used to provide supervision signal for labeling</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45c2ab8d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45c2ab8d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b0db697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b0db697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45c2ab8d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45c2ab8d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chemeClr val="dk1"/>
                </a:solidFill>
              </a:rPr>
              <a:t>breast radiologists often refer to patients’ prior imaging to evaluate the morphological changes of suspicious findings over time.</a:t>
            </a:r>
            <a:endParaRPr sz="950">
              <a:solidFill>
                <a:schemeClr val="dk1"/>
              </a:solidFill>
            </a:endParaRPr>
          </a:p>
          <a:p>
            <a:pPr indent="0" lvl="0" marL="0" rtl="0" algn="l">
              <a:lnSpc>
                <a:spcPct val="115000"/>
              </a:lnSpc>
              <a:spcBef>
                <a:spcPts val="0"/>
              </a:spcBef>
              <a:spcAft>
                <a:spcPts val="0"/>
              </a:spcAft>
              <a:buNone/>
            </a:pPr>
            <a:r>
              <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50">
                <a:solidFill>
                  <a:schemeClr val="dk1"/>
                </a:solidFill>
              </a:rPr>
              <a:t>complementary modality to mammography, cancer study is led multimodally.</a:t>
            </a:r>
            <a:endParaRPr sz="950">
              <a:solidFill>
                <a:schemeClr val="dk1"/>
              </a:solidFill>
            </a:endParaRPr>
          </a:p>
          <a:p>
            <a:pPr indent="0" lvl="0" marL="0" rtl="0" algn="l">
              <a:lnSpc>
                <a:spcPct val="115000"/>
              </a:lnSpc>
              <a:spcBef>
                <a:spcPts val="120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45c2ab8d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45c2ab8d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45c2ab8d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45c2ab8d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45c2ab8d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45c2ab8d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45c2ab8d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45c2ab8d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45c2ab8d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45c2ab8d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b0db6978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b0db6978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Identifying breast cancer at an early stage before metastasis enables more effective treatments and therefore significantly improves survival rates.</a:t>
            </a:r>
            <a:endParaRPr/>
          </a:p>
          <a:p>
            <a:pPr indent="-298450" lvl="0" marL="457200" rtl="0" algn="l">
              <a:spcBef>
                <a:spcPts val="0"/>
              </a:spcBef>
              <a:spcAft>
                <a:spcPts val="0"/>
              </a:spcAft>
              <a:buSzPts val="1100"/>
              <a:buAutoNum type="arabicPeriod"/>
            </a:pPr>
            <a:r>
              <a:rPr lang="en-GB"/>
              <a:t>women with extremely dense breasts have a </a:t>
            </a:r>
            <a:r>
              <a:rPr b="1" lang="en-GB"/>
              <a:t>4-fold increased risk</a:t>
            </a:r>
            <a:r>
              <a:rPr lang="en-GB"/>
              <a:t> of developing breast cancer.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b0db6978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b0db6978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GB" sz="1400">
                <a:solidFill>
                  <a:schemeClr val="dk1"/>
                </a:solidFill>
                <a:latin typeface="Times New Roman"/>
                <a:ea typeface="Times New Roman"/>
                <a:cs typeface="Times New Roman"/>
                <a:sym typeface="Times New Roman"/>
              </a:rPr>
              <a:t>US prompts 5-15% more patients sent to imaging, out of which 4-8% go biopsy &amp; of which 7-8% find cancers.</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ability to bounce an echo, e.g. return the signal in ultrasound examinations. In other words, echogenicity is higher when the surface bouncing the sound echo reflects increased sound waves.</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Posterior acoustic features may or may not be seen when imaging solid masses. Posterior acoustic shadowing is a suspicious finding and may be seen in cases of invasive carcinoma, postoperative scar, complex sclerosing lesion, or macrocalcifications and may even be seen in patients with dense breast tissue.</a:t>
            </a:r>
            <a:endParaRPr sz="14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b0db6978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b0db6978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GB"/>
              <a:t>Computer-aided diagnosis (CAD) systems have been proposed to assist radiologists in the interpretation of breast US exams over a decade ago.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Early CAD systems often relied on handcrafted visual features that are difficult to generalize across US images that were acquired using different protocols and US units.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solidFill>
                  <a:schemeClr val="dk1"/>
                </a:solidFill>
              </a:rPr>
              <a:t>Deep learning have facilitated the development of AI systems for the automated diagnosis of breast cancer from US images. However, the majority of these efforts rely on image-level or pixel-level labels, which require experts to manually mark images containing visible lesions within each exam or annotate lesions.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existing studies have been based on small datasets consisting of several hundreds or thousands of US images. Deep learning models trained on those datasets might not sufficiently learn the diverse characteristics of US images observed in clinical practice.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the imaging technique and the manufacturer of the US unit system. Moreover, prior research has primarily focused on differentiating between benign and malignant breast lesions, hence evaluating AI systems only on the images which contain either benign or malignant lesions.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In addition, most AI systems in previous studies do not interpret the model’s predictions, resulting with "black-box” models. So far, there has been little work on interpretable AI systems for breast US. In this work, we present an AI system to identify malignant lesions in breast US images with the primary goal of reducing the frequency of false positive findings. In addition to classifying the images, the AI system also localizes the lesions in a weakly supervised manner.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b0db697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b0db697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our AI system is able to explain its predictions by indicating locations of malignant lesions</a:t>
            </a:r>
            <a:endParaRPr>
              <a:solidFill>
                <a:schemeClr val="dk1"/>
              </a:solidFill>
            </a:endParaRPr>
          </a:p>
          <a:p>
            <a:pPr indent="0" lvl="0" marL="0" rtl="0" algn="l">
              <a:spcBef>
                <a:spcPts val="0"/>
              </a:spcBef>
              <a:spcAft>
                <a:spcPts val="0"/>
              </a:spcAft>
              <a:buNone/>
            </a:pPr>
            <a:r>
              <a:rPr lang="en-GB">
                <a:solidFill>
                  <a:schemeClr val="dk1"/>
                </a:solidFill>
              </a:rPr>
              <a:t>even though it is trained with binary breast-level cancer labels only (see Methods section ‘Breast-level cancer labels’), which were automatically extracted from pathology reports. The explainability of our system enables clinicians to develop trust and better understand its strengths and limitations.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dataset used to train and evaluate this AI system is larger than any prior dataset used for this application.</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higher area under the receiver operating characteristic curve (AUROC) and area under the precision-recall curve (AUPRC) than the ten radiologists on average.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b0db6978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b0db6978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Moreover, we showed that the hybrid model, which aggregates the predictions of the AI system and radiologists, improved radiologists’ specificity and decreased biopsy rate while maintaining the same level of sensitivity.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performance of the AI system remained robust across patients from different age groups and mammographic breast densities. Accuracy of our system also remained high when tested on an external data 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Positive predictive values (PPV)</a:t>
            </a:r>
            <a:endParaRPr>
              <a:solidFill>
                <a:schemeClr val="dk1"/>
              </a:solidFill>
            </a:endParaRPr>
          </a:p>
          <a:p>
            <a:pPr indent="0" lvl="0" marL="0" rtl="0" algn="l">
              <a:spcBef>
                <a:spcPts val="0"/>
              </a:spcBef>
              <a:spcAft>
                <a:spcPts val="0"/>
              </a:spcAft>
              <a:buNone/>
            </a:pPr>
            <a:r>
              <a:rPr lang="en-GB">
                <a:solidFill>
                  <a:schemeClr val="dk1"/>
                </a:solidFill>
              </a:rPr>
              <a:t>Negative predictive values (NPV)</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b0db6978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b0db6978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s.nyu.edu/~kgeras/reports/ultrasound_datav1.0.pdf" TargetMode="External"/><Relationship Id="rId4" Type="http://schemas.openxmlformats.org/officeDocument/2006/relationships/hyperlink" Target="https://scholar.cu.edu.eg/Dataset_BUSI.zip" TargetMode="External"/><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i.org/10.1038/s41467-021-26023-2" TargetMode="External"/><Relationship Id="rId4" Type="http://schemas.openxmlformats.org/officeDocument/2006/relationships/hyperlink" Target="https://www.ncbi.nlm.nih.gov/pubmed/34561440" TargetMode="External"/><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en-GB" sz="4400" u="sng">
                <a:solidFill>
                  <a:srgbClr val="202124"/>
                </a:solidFill>
                <a:highlight>
                  <a:schemeClr val="lt1"/>
                </a:highlight>
                <a:latin typeface="Times New Roman"/>
                <a:ea typeface="Times New Roman"/>
                <a:cs typeface="Times New Roman"/>
                <a:sym typeface="Times New Roman"/>
              </a:rPr>
              <a:t>Scientific Presentation</a:t>
            </a:r>
            <a:r>
              <a:rPr lang="en-GB" sz="4000">
                <a:solidFill>
                  <a:srgbClr val="202124"/>
                </a:solidFill>
                <a:highlight>
                  <a:schemeClr val="lt1"/>
                </a:highlight>
                <a:latin typeface="Times New Roman"/>
                <a:ea typeface="Times New Roman"/>
                <a:cs typeface="Times New Roman"/>
                <a:sym typeface="Times New Roman"/>
              </a:rPr>
              <a:t> : </a:t>
            </a:r>
            <a:endParaRPr sz="4000">
              <a:solidFill>
                <a:srgbClr val="202124"/>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i="1" lang="en-GB" sz="3555">
                <a:latin typeface="Times New Roman"/>
                <a:ea typeface="Times New Roman"/>
                <a:cs typeface="Times New Roman"/>
                <a:sym typeface="Times New Roman"/>
              </a:rPr>
              <a:t>Artificial intelligence system reduces false-positive</a:t>
            </a:r>
            <a:endParaRPr i="1" sz="3555">
              <a:latin typeface="Times New Roman"/>
              <a:ea typeface="Times New Roman"/>
              <a:cs typeface="Times New Roman"/>
              <a:sym typeface="Times New Roman"/>
            </a:endParaRPr>
          </a:p>
          <a:p>
            <a:pPr indent="0" lvl="0" marL="0" rtl="0" algn="ctr">
              <a:spcBef>
                <a:spcPts val="0"/>
              </a:spcBef>
              <a:spcAft>
                <a:spcPts val="0"/>
              </a:spcAft>
              <a:buNone/>
            </a:pPr>
            <a:r>
              <a:rPr i="1" lang="en-GB" sz="3555">
                <a:latin typeface="Times New Roman"/>
                <a:ea typeface="Times New Roman"/>
                <a:cs typeface="Times New Roman"/>
                <a:sym typeface="Times New Roman"/>
              </a:rPr>
              <a:t>findings in the interpretation of breast ultrasound</a:t>
            </a:r>
            <a:endParaRPr i="1" sz="3555">
              <a:latin typeface="Times New Roman"/>
              <a:ea typeface="Times New Roman"/>
              <a:cs typeface="Times New Roman"/>
              <a:sym typeface="Times New Roman"/>
            </a:endParaRPr>
          </a:p>
          <a:p>
            <a:pPr indent="0" lvl="0" marL="0" rtl="0" algn="ctr">
              <a:spcBef>
                <a:spcPts val="0"/>
              </a:spcBef>
              <a:spcAft>
                <a:spcPts val="0"/>
              </a:spcAft>
              <a:buNone/>
            </a:pPr>
            <a:r>
              <a:rPr i="1" lang="en-GB" sz="3555">
                <a:latin typeface="Times New Roman"/>
                <a:ea typeface="Times New Roman"/>
                <a:cs typeface="Times New Roman"/>
                <a:sym typeface="Times New Roman"/>
              </a:rPr>
              <a:t>exams</a:t>
            </a:r>
            <a:endParaRPr i="1" sz="3555">
              <a:latin typeface="Times New Roman"/>
              <a:ea typeface="Times New Roman"/>
              <a:cs typeface="Times New Roman"/>
              <a:sym typeface="Times New Roman"/>
            </a:endParaRPr>
          </a:p>
        </p:txBody>
      </p:sp>
      <p:sp>
        <p:nvSpPr>
          <p:cNvPr id="55" name="Google Shape;55;p13"/>
          <p:cNvSpPr txBox="1"/>
          <p:nvPr>
            <p:ph idx="1" type="subTitle"/>
          </p:nvPr>
        </p:nvSpPr>
        <p:spPr>
          <a:xfrm>
            <a:off x="311700" y="2834125"/>
            <a:ext cx="8520600" cy="1710000"/>
          </a:xfrm>
          <a:prstGeom prst="rect">
            <a:avLst/>
          </a:prstGeom>
          <a:ln cap="flat" cmpd="sng" w="9525">
            <a:solidFill>
              <a:srgbClr val="000000"/>
            </a:solidFill>
            <a:prstDash val="dashDot"/>
            <a:round/>
            <a:headEnd len="sm" w="sm" type="none"/>
            <a:tailEnd len="sm" w="sm" type="none"/>
          </a:ln>
        </p:spPr>
        <p:txBody>
          <a:bodyPr anchorCtr="0" anchor="t" bIns="91425" lIns="91425" spcFirstLastPara="1" rIns="91425" wrap="square" tIns="91425">
            <a:normAutofit fontScale="55000" lnSpcReduction="20000"/>
          </a:bodyPr>
          <a:lstStyle/>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Presenter : Anoop Johny</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Semester 2</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Masters Student</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Life Science Informatics</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Life Science Informatics Department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39285"/>
              <a:buFont typeface="Arial"/>
              <a:buNone/>
            </a:pPr>
            <a:r>
              <a:rPr lang="en-GB">
                <a:solidFill>
                  <a:schemeClr val="dk1"/>
                </a:solidFill>
                <a:latin typeface="Times New Roman"/>
                <a:ea typeface="Times New Roman"/>
                <a:cs typeface="Times New Roman"/>
                <a:sym typeface="Times New Roman"/>
              </a:rPr>
              <a:t>University of Bonn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Methods</a:t>
            </a:r>
            <a:endParaRPr b="1" sz="2900"/>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rgbClr val="FFFF00"/>
                </a:solidFill>
                <a:highlight>
                  <a:srgbClr val="FF0000"/>
                </a:highlight>
                <a:latin typeface="Times New Roman"/>
                <a:ea typeface="Times New Roman"/>
                <a:cs typeface="Times New Roman"/>
                <a:sym typeface="Times New Roman"/>
              </a:rPr>
              <a:t>Approval :</a:t>
            </a:r>
            <a:r>
              <a:rPr lang="en-GB" sz="1400">
                <a:solidFill>
                  <a:schemeClr val="dk1"/>
                </a:solidFill>
                <a:highlight>
                  <a:srgbClr val="FFFFFF"/>
                </a:highlight>
                <a:latin typeface="Times New Roman"/>
                <a:ea typeface="Times New Roman"/>
                <a:cs typeface="Times New Roman"/>
                <a:sym typeface="Times New Roman"/>
              </a:rPr>
              <a:t> The NYU Langone Health Institutional Review Board.</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1100"/>
              </a:spcBef>
              <a:spcAft>
                <a:spcPts val="0"/>
              </a:spcAft>
              <a:buNone/>
            </a:pPr>
            <a:r>
              <a:rPr lang="en-GB" sz="1400">
                <a:solidFill>
                  <a:srgbClr val="FFFF00"/>
                </a:solidFill>
                <a:highlight>
                  <a:srgbClr val="FF0000"/>
                </a:highlight>
                <a:latin typeface="Times New Roman"/>
                <a:ea typeface="Times New Roman"/>
                <a:cs typeface="Times New Roman"/>
                <a:sym typeface="Times New Roman"/>
              </a:rPr>
              <a:t>US Dataset</a:t>
            </a:r>
            <a:r>
              <a:rPr lang="en-GB" sz="1400">
                <a:solidFill>
                  <a:schemeClr val="dk1"/>
                </a:solidFill>
                <a:highlight>
                  <a:srgbClr val="FFFFFF"/>
                </a:highlight>
                <a:latin typeface="Times New Roman"/>
                <a:ea typeface="Times New Roman"/>
                <a:cs typeface="Times New Roman"/>
                <a:sym typeface="Times New Roman"/>
              </a:rPr>
              <a:t> dataset contained 288,767 exams (5,442,907 images) acquired from 143,203 patients imaged between January 2012 and September 2019 (665 × 603 pixels Doppler on B-mode)</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1100"/>
              </a:spcBef>
              <a:spcAft>
                <a:spcPts val="0"/>
              </a:spcAft>
              <a:buNone/>
            </a:pPr>
            <a:r>
              <a:rPr lang="en-GB" sz="1400">
                <a:solidFill>
                  <a:srgbClr val="FFFF00"/>
                </a:solidFill>
                <a:highlight>
                  <a:srgbClr val="FF0000"/>
                </a:highlight>
                <a:latin typeface="Times New Roman"/>
                <a:ea typeface="Times New Roman"/>
                <a:cs typeface="Times New Roman"/>
                <a:sym typeface="Times New Roman"/>
              </a:rPr>
              <a:t>Cancer labels</a:t>
            </a:r>
            <a:r>
              <a:rPr lang="en-GB" sz="1400">
                <a:solidFill>
                  <a:schemeClr val="dk1"/>
                </a:solidFill>
                <a:highlight>
                  <a:srgbClr val="FFFFFF"/>
                </a:highlight>
                <a:latin typeface="Times New Roman"/>
                <a:ea typeface="Times New Roman"/>
                <a:cs typeface="Times New Roman"/>
                <a:sym typeface="Times New Roman"/>
              </a:rPr>
              <a:t> (approximately 10%) were associated with at least one pathology report dated Pathology reports were used to automatically detect cancer labels. </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1100"/>
              </a:spcBef>
              <a:spcAft>
                <a:spcPts val="0"/>
              </a:spcAft>
              <a:buNone/>
            </a:pPr>
            <a:r>
              <a:rPr lang="en-GB" sz="1400">
                <a:solidFill>
                  <a:srgbClr val="FFFF00"/>
                </a:solidFill>
                <a:highlight>
                  <a:srgbClr val="FF0000"/>
                </a:highlight>
                <a:latin typeface="Times New Roman"/>
                <a:ea typeface="Times New Roman"/>
                <a:cs typeface="Times New Roman"/>
                <a:sym typeface="Times New Roman"/>
              </a:rPr>
              <a:t>Breast ultrasound images dataset.</a:t>
            </a:r>
            <a:r>
              <a:rPr lang="en-GB" sz="1400">
                <a:solidFill>
                  <a:schemeClr val="dk1"/>
                </a:solidFill>
                <a:highlight>
                  <a:srgbClr val="FFFFFF"/>
                </a:highlight>
                <a:latin typeface="Times New Roman"/>
                <a:ea typeface="Times New Roman"/>
                <a:cs typeface="Times New Roman"/>
                <a:sym typeface="Times New Roman"/>
              </a:rPr>
              <a:t> from Baheya Hospital for Early Detection and Treatment of Women's Cancer images, with an average resolution of 500 × 500 pixels.</a:t>
            </a:r>
            <a:endParaRPr sz="1400">
              <a:solidFill>
                <a:schemeClr val="dk1"/>
              </a:solidFill>
              <a:highlight>
                <a:srgbClr val="FFFFFF"/>
              </a:highlight>
              <a:latin typeface="Times New Roman"/>
              <a:ea typeface="Times New Roman"/>
              <a:cs typeface="Times New Roman"/>
              <a:sym typeface="Times New Roman"/>
            </a:endParaRPr>
          </a:p>
          <a:p>
            <a:pPr indent="0" lvl="0" marL="0" rtl="0" algn="l">
              <a:spcBef>
                <a:spcPts val="110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data reproducibility : </a:t>
            </a:r>
            <a:r>
              <a:rPr lang="en-GB" sz="1400" u="sng">
                <a:solidFill>
                  <a:srgbClr val="296EAA"/>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https://cs.nyu.edu/~kgeras/reports/ultrasound_datav1.0.pdf</a:t>
            </a:r>
            <a:endParaRPr sz="1400" u="sng">
              <a:solidFill>
                <a:srgbClr val="296EAA"/>
              </a:solidFill>
              <a:highlight>
                <a:srgbClr val="FFFFFF"/>
              </a:highlight>
              <a:latin typeface="Times New Roman"/>
              <a:ea typeface="Times New Roman"/>
              <a:cs typeface="Times New Roman"/>
              <a:sym typeface="Times New Roman"/>
            </a:endParaRPr>
          </a:p>
          <a:p>
            <a:pPr indent="0" lvl="0" marL="0" rtl="0" algn="l">
              <a:spcBef>
                <a:spcPts val="1100"/>
              </a:spcBef>
              <a:spcAft>
                <a:spcPts val="0"/>
              </a:spcAft>
              <a:buClr>
                <a:schemeClr val="dk1"/>
              </a:buClr>
              <a:buSzPts val="1100"/>
              <a:buFont typeface="Arial"/>
              <a:buNone/>
            </a:pPr>
            <a:r>
              <a:rPr lang="en-GB" sz="1400">
                <a:solidFill>
                  <a:schemeClr val="dk1"/>
                </a:solidFill>
                <a:highlight>
                  <a:srgbClr val="FFFFFF"/>
                </a:highlight>
                <a:latin typeface="Times New Roman"/>
                <a:ea typeface="Times New Roman"/>
                <a:cs typeface="Times New Roman"/>
                <a:sym typeface="Times New Roman"/>
              </a:rPr>
              <a:t>Data link : </a:t>
            </a:r>
            <a:r>
              <a:rPr lang="en-GB" sz="1400" u="sng">
                <a:solidFill>
                  <a:srgbClr val="296EAA"/>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https://scholar.cu.edu.eg/Dataset_BUSI.zip</a:t>
            </a:r>
            <a:endParaRPr sz="1400">
              <a:solidFill>
                <a:schemeClr val="dk1"/>
              </a:solidFill>
              <a:highlight>
                <a:srgbClr val="FFFFFF"/>
              </a:highlight>
              <a:latin typeface="Times New Roman"/>
              <a:ea typeface="Times New Roman"/>
              <a:cs typeface="Times New Roman"/>
              <a:sym typeface="Times New Roman"/>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30" name="Google Shape;130;p22"/>
          <p:cNvPicPr preferRelativeResize="0"/>
          <p:nvPr/>
        </p:nvPicPr>
        <p:blipFill>
          <a:blip r:embed="rId5">
            <a:alphaModFix/>
          </a:blip>
          <a:stretch>
            <a:fillRect/>
          </a:stretch>
        </p:blipFill>
        <p:spPr>
          <a:xfrm>
            <a:off x="838850" y="372725"/>
            <a:ext cx="7818752" cy="4398051"/>
          </a:xfrm>
          <a:prstGeom prst="rect">
            <a:avLst/>
          </a:prstGeom>
          <a:noFill/>
          <a:ln cap="flat" cmpd="sng" w="38100">
            <a:solidFill>
              <a:schemeClr val="dk1"/>
            </a:solidFill>
            <a:prstDash val="solid"/>
            <a:round/>
            <a:headEnd len="sm" w="sm" type="none"/>
            <a:tailEnd len="sm" w="sm" type="none"/>
          </a:ln>
        </p:spPr>
      </p:pic>
      <p:pic>
        <p:nvPicPr>
          <p:cNvPr id="131" name="Google Shape;131;p22"/>
          <p:cNvPicPr preferRelativeResize="0"/>
          <p:nvPr/>
        </p:nvPicPr>
        <p:blipFill>
          <a:blip r:embed="rId6">
            <a:alphaModFix/>
          </a:blip>
          <a:stretch>
            <a:fillRect/>
          </a:stretch>
        </p:blipFill>
        <p:spPr>
          <a:xfrm>
            <a:off x="838850" y="372725"/>
            <a:ext cx="7818752" cy="4398042"/>
          </a:xfrm>
          <a:prstGeom prst="rect">
            <a:avLst/>
          </a:prstGeom>
          <a:noFill/>
          <a:ln cap="flat" cmpd="sng" w="38100">
            <a:solidFill>
              <a:schemeClr val="dk1"/>
            </a:solidFill>
            <a:prstDash val="solid"/>
            <a:round/>
            <a:headEnd len="sm" w="sm" type="none"/>
            <a:tailEnd len="sm" w="sm" type="none"/>
          </a:ln>
        </p:spPr>
      </p:pic>
      <p:pic>
        <p:nvPicPr>
          <p:cNvPr id="132" name="Google Shape;132;p22"/>
          <p:cNvPicPr preferRelativeResize="0"/>
          <p:nvPr/>
        </p:nvPicPr>
        <p:blipFill>
          <a:blip r:embed="rId7">
            <a:alphaModFix/>
          </a:blip>
          <a:stretch>
            <a:fillRect/>
          </a:stretch>
        </p:blipFill>
        <p:spPr>
          <a:xfrm>
            <a:off x="838850" y="806725"/>
            <a:ext cx="7818750" cy="33758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
                                        </p:tgtEl>
                                      </p:cBhvr>
                                    </p:animEffect>
                                    <p:set>
                                      <p:cBhvr>
                                        <p:cTn dur="1" fill="hold">
                                          <p:stCondLst>
                                            <p:cond delay="1000"/>
                                          </p:stCondLst>
                                        </p:cTn>
                                        <p:tgtEl>
                                          <p:spTgt spid="1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
                                        </p:tgtEl>
                                      </p:cBhvr>
                                    </p:animEffect>
                                    <p:set>
                                      <p:cBhvr>
                                        <p:cTn dur="1" fill="hold">
                                          <p:stCondLst>
                                            <p:cond delay="1000"/>
                                          </p:stCondLst>
                                        </p:cTn>
                                        <p:tgtEl>
                                          <p:spTgt spid="1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138" name="Google Shape;138;p23"/>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Results.                                                                                       S.no 12</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Performance.                                                                              S.no 17</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Use cases                                                                                    S.no 25</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Discussion                                                                                  S.no 28</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a:t>
            </a:r>
            <a:r>
              <a:rPr lang="en-GB"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a:t>
            </a:r>
            <a:endParaRPr sz="2000">
              <a:solidFill>
                <a:schemeClr val="dk1"/>
              </a:solidFill>
              <a:latin typeface="Times New Roman"/>
              <a:ea typeface="Times New Roman"/>
              <a:cs typeface="Times New Roman"/>
              <a:sym typeface="Times New Roman"/>
            </a:endParaRPr>
          </a:p>
        </p:txBody>
      </p:sp>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Results</a:t>
            </a:r>
            <a:endParaRPr b="1" sz="2900"/>
          </a:p>
        </p:txBody>
      </p:sp>
      <p:sp>
        <p:nvSpPr>
          <p:cNvPr id="145" name="Google Shape;14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NYU Breast Ultrasound Dataset collected between</a:t>
            </a:r>
            <a:r>
              <a:rPr lang="en-GB" sz="1400">
                <a:solidFill>
                  <a:schemeClr val="dk1"/>
                </a:solidFill>
                <a:highlight>
                  <a:srgbClr val="00FF00"/>
                </a:highlight>
                <a:latin typeface="Times New Roman"/>
                <a:ea typeface="Times New Roman"/>
                <a:cs typeface="Times New Roman"/>
                <a:sym typeface="Times New Roman"/>
              </a:rPr>
              <a:t> </a:t>
            </a:r>
            <a:r>
              <a:rPr b="1" lang="en-GB" sz="1400">
                <a:solidFill>
                  <a:schemeClr val="dk1"/>
                </a:solidFill>
                <a:highlight>
                  <a:srgbClr val="00FF00"/>
                </a:highlight>
                <a:latin typeface="Times New Roman"/>
                <a:ea typeface="Times New Roman"/>
                <a:cs typeface="Times New Roman"/>
                <a:sym typeface="Times New Roman"/>
              </a:rPr>
              <a:t>2012 and 2019</a:t>
            </a:r>
            <a:r>
              <a:rPr lang="en-GB" sz="1400">
                <a:solidFill>
                  <a:schemeClr val="dk1"/>
                </a:solidFill>
                <a:highlight>
                  <a:srgbClr val="00FF00"/>
                </a:highlight>
                <a:latin typeface="Times New Roman"/>
                <a:ea typeface="Times New Roman"/>
                <a:cs typeface="Times New Roman"/>
                <a:sym typeface="Times New Roman"/>
              </a:rPr>
              <a:t> </a:t>
            </a:r>
            <a:r>
              <a:rPr lang="en-GB" sz="1400">
                <a:solidFill>
                  <a:schemeClr val="dk1"/>
                </a:solidFill>
                <a:highlight>
                  <a:srgbClr val="FFFFFF"/>
                </a:highlight>
                <a:latin typeface="Times New Roman"/>
                <a:ea typeface="Times New Roman"/>
                <a:cs typeface="Times New Roman"/>
                <a:sym typeface="Times New Roman"/>
              </a:rPr>
              <a:t>at NYU Langone Health in New York from a </a:t>
            </a:r>
            <a:r>
              <a:rPr lang="en-GB" sz="1400">
                <a:solidFill>
                  <a:schemeClr val="dk1"/>
                </a:solidFill>
                <a:latin typeface="Times New Roman"/>
                <a:ea typeface="Times New Roman"/>
                <a:cs typeface="Times New Roman"/>
                <a:sym typeface="Times New Roman"/>
              </a:rPr>
              <a:t>diverse patient population.</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The dataset included </a:t>
            </a:r>
            <a:r>
              <a:rPr b="1" lang="en-GB" sz="1400">
                <a:solidFill>
                  <a:schemeClr val="dk1"/>
                </a:solidFill>
                <a:highlight>
                  <a:srgbClr val="00FF00"/>
                </a:highlight>
                <a:latin typeface="Times New Roman"/>
                <a:ea typeface="Times New Roman"/>
                <a:cs typeface="Times New Roman"/>
                <a:sym typeface="Times New Roman"/>
              </a:rPr>
              <a:t>28,914 exams</a:t>
            </a:r>
            <a:r>
              <a:rPr lang="en-GB" sz="1400">
                <a:solidFill>
                  <a:schemeClr val="dk1"/>
                </a:solidFill>
                <a:highlight>
                  <a:srgbClr val="FFFFFF"/>
                </a:highlight>
                <a:latin typeface="Times New Roman"/>
                <a:ea typeface="Times New Roman"/>
                <a:cs typeface="Times New Roman"/>
                <a:sym typeface="Times New Roman"/>
              </a:rPr>
              <a:t> which yielded </a:t>
            </a:r>
            <a:r>
              <a:rPr lang="en-GB" sz="1400">
                <a:solidFill>
                  <a:schemeClr val="dk1"/>
                </a:solidFill>
                <a:highlight>
                  <a:srgbClr val="FFFF00"/>
                </a:highlight>
                <a:latin typeface="Times New Roman"/>
                <a:ea typeface="Times New Roman"/>
                <a:cs typeface="Times New Roman"/>
                <a:sym typeface="Times New Roman"/>
              </a:rPr>
              <a:t>benign and malignant results</a:t>
            </a:r>
            <a:r>
              <a:rPr lang="en-GB" sz="1400">
                <a:solidFill>
                  <a:schemeClr val="dk1"/>
                </a:solidFill>
                <a:highlight>
                  <a:srgbClr val="FFFFFF"/>
                </a:highlight>
                <a:latin typeface="Times New Roman"/>
                <a:ea typeface="Times New Roman"/>
                <a:cs typeface="Times New Roman"/>
                <a:sym typeface="Times New Roman"/>
              </a:rPr>
              <a:t> </a:t>
            </a:r>
            <a:r>
              <a:rPr lang="en-GB" sz="1400">
                <a:solidFill>
                  <a:schemeClr val="dk1"/>
                </a:solidFill>
                <a:highlight>
                  <a:srgbClr val="00FF00"/>
                </a:highlight>
                <a:latin typeface="Times New Roman"/>
                <a:ea typeface="Times New Roman"/>
                <a:cs typeface="Times New Roman"/>
                <a:sym typeface="Times New Roman"/>
              </a:rPr>
              <a:t>for 26,843</a:t>
            </a:r>
            <a:r>
              <a:rPr lang="en-GB" sz="1400">
                <a:solidFill>
                  <a:schemeClr val="dk1"/>
                </a:solidFill>
                <a:highlight>
                  <a:srgbClr val="FFFFFF"/>
                </a:highlight>
                <a:latin typeface="Times New Roman"/>
                <a:ea typeface="Times New Roman"/>
                <a:cs typeface="Times New Roman"/>
                <a:sym typeface="Times New Roman"/>
              </a:rPr>
              <a:t> and 5593 samples collected.</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Patient dataset - </a:t>
            </a:r>
            <a:r>
              <a:rPr b="1" lang="en-GB" sz="1400">
                <a:solidFill>
                  <a:schemeClr val="dk1"/>
                </a:solidFill>
                <a:latin typeface="Times New Roman"/>
                <a:ea typeface="Times New Roman"/>
                <a:cs typeface="Times New Roman"/>
                <a:sym typeface="Times New Roman"/>
              </a:rPr>
              <a:t>training set (60%-model training) hyperparameter tuning (</a:t>
            </a:r>
            <a:r>
              <a:rPr b="1" lang="en-GB" sz="1400">
                <a:solidFill>
                  <a:schemeClr val="dk1"/>
                </a:solidFill>
                <a:latin typeface="Times New Roman"/>
                <a:ea typeface="Times New Roman"/>
                <a:cs typeface="Times New Roman"/>
                <a:sym typeface="Times New Roman"/>
              </a:rPr>
              <a:t>10%-validation set</a:t>
            </a:r>
            <a:r>
              <a:rPr b="1" lang="en-GB" sz="1400">
                <a:solidFill>
                  <a:schemeClr val="dk1"/>
                </a:solidFill>
                <a:latin typeface="Times New Roman"/>
                <a:ea typeface="Times New Roman"/>
                <a:cs typeface="Times New Roman"/>
                <a:sym typeface="Times New Roman"/>
              </a:rPr>
              <a:t>) </a:t>
            </a:r>
            <a:r>
              <a:rPr b="1" lang="en-GB" sz="1400">
                <a:solidFill>
                  <a:schemeClr val="dk1"/>
                </a:solidFill>
                <a:latin typeface="Times New Roman"/>
                <a:ea typeface="Times New Roman"/>
                <a:cs typeface="Times New Roman"/>
                <a:sym typeface="Times New Roman"/>
              </a:rPr>
              <a:t>model evaluation(30%-</a:t>
            </a:r>
            <a:r>
              <a:rPr b="1" lang="en-GB" sz="1400">
                <a:solidFill>
                  <a:schemeClr val="dk1"/>
                </a:solidFill>
                <a:latin typeface="Times New Roman"/>
                <a:ea typeface="Times New Roman"/>
                <a:cs typeface="Times New Roman"/>
                <a:sym typeface="Times New Roman"/>
              </a:rPr>
              <a:t>internal test)</a:t>
            </a:r>
            <a:r>
              <a:rPr lang="en-GB" sz="1400">
                <a:solidFill>
                  <a:schemeClr val="dk1"/>
                </a:solidFill>
                <a:latin typeface="Times New Roman"/>
                <a:ea typeface="Times New Roman"/>
                <a:cs typeface="Times New Roman"/>
                <a:sym typeface="Times New Roman"/>
              </a:rPr>
              <a:t> (Each patient was included in only one of the three sets.)</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Each sample within an exam was </a:t>
            </a:r>
            <a:r>
              <a:rPr b="1" lang="en-GB" sz="1400">
                <a:solidFill>
                  <a:schemeClr val="dk1"/>
                </a:solidFill>
                <a:highlight>
                  <a:srgbClr val="FFFFFF"/>
                </a:highlight>
                <a:latin typeface="Times New Roman"/>
                <a:ea typeface="Times New Roman"/>
                <a:cs typeface="Times New Roman"/>
                <a:sym typeface="Times New Roman"/>
              </a:rPr>
              <a:t>assigned a label</a:t>
            </a:r>
            <a:r>
              <a:rPr lang="en-GB" sz="1400">
                <a:solidFill>
                  <a:schemeClr val="dk1"/>
                </a:solidFill>
                <a:highlight>
                  <a:srgbClr val="FFFFFF"/>
                </a:highlight>
                <a:latin typeface="Times New Roman"/>
                <a:ea typeface="Times New Roman"/>
                <a:cs typeface="Times New Roman"/>
                <a:sym typeface="Times New Roman"/>
              </a:rPr>
              <a:t>.</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Collected over </a:t>
            </a:r>
            <a:r>
              <a:rPr b="1" lang="en-GB" sz="1400">
                <a:solidFill>
                  <a:schemeClr val="dk1"/>
                </a:solidFill>
                <a:highlight>
                  <a:srgbClr val="FFFFFF"/>
                </a:highlight>
                <a:latin typeface="Times New Roman"/>
                <a:ea typeface="Times New Roman"/>
                <a:cs typeface="Times New Roman"/>
                <a:sym typeface="Times New Roman"/>
              </a:rPr>
              <a:t>30 days prior or 120 days</a:t>
            </a:r>
            <a:r>
              <a:rPr lang="en-GB" sz="1400">
                <a:solidFill>
                  <a:schemeClr val="dk1"/>
                </a:solidFill>
                <a:highlight>
                  <a:srgbClr val="FFFFFF"/>
                </a:highlight>
                <a:latin typeface="Times New Roman"/>
                <a:ea typeface="Times New Roman"/>
                <a:cs typeface="Times New Roman"/>
                <a:sym typeface="Times New Roman"/>
              </a:rPr>
              <a:t> to include lesions found at primary screening and lesions found during targeted US via other modality.</a:t>
            </a:r>
            <a:endParaRPr sz="1400">
              <a:solidFill>
                <a:schemeClr val="dk1"/>
              </a:solidFill>
              <a:highlight>
                <a:srgbClr val="FFFFFF"/>
              </a:highlight>
              <a:latin typeface="Times New Roman"/>
              <a:ea typeface="Times New Roman"/>
              <a:cs typeface="Times New Roman"/>
              <a:sym typeface="Times New Roman"/>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47" name="Google Shape;147;p24"/>
          <p:cNvPicPr preferRelativeResize="0"/>
          <p:nvPr/>
        </p:nvPicPr>
        <p:blipFill>
          <a:blip r:embed="rId3">
            <a:alphaModFix/>
          </a:blip>
          <a:stretch>
            <a:fillRect/>
          </a:stretch>
        </p:blipFill>
        <p:spPr>
          <a:xfrm>
            <a:off x="845663" y="764613"/>
            <a:ext cx="7452677" cy="4192125"/>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Results</a:t>
            </a:r>
            <a:endParaRPr b="1" sz="2900"/>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2 sets  : Internal set and External set.</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Cancers in </a:t>
            </a:r>
            <a:r>
              <a:rPr lang="en-GB" sz="1400">
                <a:solidFill>
                  <a:schemeClr val="dk1"/>
                </a:solidFill>
                <a:highlight>
                  <a:srgbClr val="FFFF00"/>
                </a:highlight>
                <a:latin typeface="Times New Roman"/>
                <a:ea typeface="Times New Roman"/>
                <a:cs typeface="Times New Roman"/>
                <a:sym typeface="Times New Roman"/>
              </a:rPr>
              <a:t>positive exams are visible</a:t>
            </a:r>
            <a:r>
              <a:rPr lang="en-GB" sz="1400">
                <a:solidFill>
                  <a:schemeClr val="dk1"/>
                </a:solidFill>
                <a:latin typeface="Times New Roman"/>
                <a:ea typeface="Times New Roman"/>
                <a:cs typeface="Times New Roman"/>
                <a:sym typeface="Times New Roman"/>
              </a:rPr>
              <a:t> in the US images.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Negative exams have at least </a:t>
            </a:r>
            <a:r>
              <a:rPr lang="en-GB" sz="1400">
                <a:solidFill>
                  <a:schemeClr val="dk1"/>
                </a:solidFill>
                <a:highlight>
                  <a:srgbClr val="00FF00"/>
                </a:highlight>
                <a:latin typeface="Times New Roman"/>
                <a:ea typeface="Times New Roman"/>
                <a:cs typeface="Times New Roman"/>
                <a:sym typeface="Times New Roman"/>
              </a:rPr>
              <a:t>one cancer-negative follow-up</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The AI system uses </a:t>
            </a:r>
            <a:r>
              <a:rPr lang="en-GB" sz="1400">
                <a:solidFill>
                  <a:schemeClr val="dk1"/>
                </a:solidFill>
                <a:highlight>
                  <a:srgbClr val="FFFFFF"/>
                </a:highlight>
                <a:latin typeface="Times New Roman"/>
                <a:ea typeface="Times New Roman"/>
                <a:cs typeface="Times New Roman"/>
                <a:sym typeface="Times New Roman"/>
              </a:rPr>
              <a:t>probabilistic</a:t>
            </a:r>
            <a:r>
              <a:rPr lang="en-GB" sz="1400">
                <a:solidFill>
                  <a:schemeClr val="dk1"/>
                </a:solidFill>
                <a:highlight>
                  <a:srgbClr val="FFFFFF"/>
                </a:highlight>
                <a:latin typeface="Times New Roman"/>
                <a:ea typeface="Times New Roman"/>
                <a:cs typeface="Times New Roman"/>
                <a:sym typeface="Times New Roman"/>
              </a:rPr>
              <a:t> prediction to generate saliency maps.</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Internal test set   (AUROC: 0.976,       95% CI: 0.972, 0.980,               n = 79,156 breasts)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External test set  (AUROC: 0.927,       95% CI: 0.907, 0.959,                n = 780 images)</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400" u="sng">
                <a:solidFill>
                  <a:schemeClr val="dk1"/>
                </a:solidFill>
                <a:latin typeface="Times New Roman"/>
                <a:ea typeface="Times New Roman"/>
                <a:cs typeface="Times New Roman"/>
                <a:sym typeface="Times New Roman"/>
              </a:rPr>
              <a:t>Important  :</a:t>
            </a:r>
            <a:endParaRPr b="1" sz="14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In a reader study consisting of 663 exams (n = 1024 breasts) the AI system improved the </a:t>
            </a:r>
            <a:r>
              <a:rPr lang="en-GB" sz="1400">
                <a:solidFill>
                  <a:schemeClr val="dk1"/>
                </a:solidFill>
                <a:latin typeface="Times New Roman"/>
                <a:ea typeface="Times New Roman"/>
                <a:cs typeface="Times New Roman"/>
                <a:sym typeface="Times New Roman"/>
              </a:rPr>
              <a:t>specificity</a:t>
            </a:r>
            <a:r>
              <a:rPr lang="en-GB" sz="1400">
                <a:solidFill>
                  <a:schemeClr val="dk1"/>
                </a:solidFill>
                <a:latin typeface="Times New Roman"/>
                <a:ea typeface="Times New Roman"/>
                <a:cs typeface="Times New Roman"/>
                <a:sym typeface="Times New Roman"/>
              </a:rPr>
              <a:t> and positive predictive value (PPV) for 10 attending radiologists, maintaining the same level of sensitivity and negative predictive value (NPV).</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154" name="Google Shape;15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Overview</a:t>
            </a:r>
            <a:endParaRPr b="1" sz="2900"/>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161" name="Google Shape;16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62" name="Google Shape;162;p26"/>
          <p:cNvPicPr preferRelativeResize="0"/>
          <p:nvPr/>
        </p:nvPicPr>
        <p:blipFill>
          <a:blip r:embed="rId3">
            <a:alphaModFix/>
          </a:blip>
          <a:stretch>
            <a:fillRect/>
          </a:stretch>
        </p:blipFill>
        <p:spPr>
          <a:xfrm>
            <a:off x="1260700" y="1046488"/>
            <a:ext cx="6748776" cy="3628375"/>
          </a:xfrm>
          <a:prstGeom prst="rect">
            <a:avLst/>
          </a:prstGeom>
          <a:noFill/>
          <a:ln>
            <a:noFill/>
          </a:ln>
        </p:spPr>
      </p:pic>
      <p:pic>
        <p:nvPicPr>
          <p:cNvPr id="163" name="Google Shape;163;p26"/>
          <p:cNvPicPr preferRelativeResize="0"/>
          <p:nvPr/>
        </p:nvPicPr>
        <p:blipFill>
          <a:blip r:embed="rId4">
            <a:alphaModFix/>
          </a:blip>
          <a:stretch>
            <a:fillRect/>
          </a:stretch>
        </p:blipFill>
        <p:spPr>
          <a:xfrm>
            <a:off x="2397404" y="817675"/>
            <a:ext cx="4349200" cy="4086000"/>
          </a:xfrm>
          <a:prstGeom prst="rect">
            <a:avLst/>
          </a:prstGeom>
          <a:noFill/>
          <a:ln>
            <a:noFill/>
          </a:ln>
        </p:spPr>
      </p:pic>
      <p:pic>
        <p:nvPicPr>
          <p:cNvPr id="164" name="Google Shape;164;p26"/>
          <p:cNvPicPr preferRelativeResize="0"/>
          <p:nvPr/>
        </p:nvPicPr>
        <p:blipFill>
          <a:blip r:embed="rId5">
            <a:alphaModFix/>
          </a:blip>
          <a:stretch>
            <a:fillRect/>
          </a:stretch>
        </p:blipFill>
        <p:spPr>
          <a:xfrm>
            <a:off x="1834952" y="1046500"/>
            <a:ext cx="5600279" cy="3628350"/>
          </a:xfrm>
          <a:prstGeom prst="rect">
            <a:avLst/>
          </a:prstGeom>
          <a:noFill/>
          <a:ln>
            <a:noFill/>
          </a:ln>
        </p:spPr>
      </p:pic>
      <p:pic>
        <p:nvPicPr>
          <p:cNvPr id="165" name="Google Shape;165;p26"/>
          <p:cNvPicPr preferRelativeResize="0"/>
          <p:nvPr/>
        </p:nvPicPr>
        <p:blipFill>
          <a:blip r:embed="rId6">
            <a:alphaModFix/>
          </a:blip>
          <a:stretch>
            <a:fillRect/>
          </a:stretch>
        </p:blipFill>
        <p:spPr>
          <a:xfrm>
            <a:off x="217276" y="1228276"/>
            <a:ext cx="8709451" cy="3264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62"/>
                                        </p:tgtEl>
                                        <p:attrNameLst>
                                          <p:attrName>ppt_y</p:attrName>
                                        </p:attrNameLst>
                                      </p:cBhvr>
                                      <p:tavLst>
                                        <p:tav fmla="" tm="0">
                                          <p:val>
                                            <p:strVal val="#ppt_y"/>
                                          </p:val>
                                        </p:tav>
                                        <p:tav fmla="" tm="100000">
                                          <p:val>
                                            <p:strVal val="#ppt_y-1"/>
                                          </p:val>
                                        </p:tav>
                                      </p:tavLst>
                                    </p:anim>
                                    <p:set>
                                      <p:cBhvr>
                                        <p:cTn dur="1" fill="hold">
                                          <p:stCondLst>
                                            <p:cond delay="1000"/>
                                          </p:stCondLst>
                                        </p:cTn>
                                        <p:tgtEl>
                                          <p:spTgt spid="1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63"/>
                                        </p:tgtEl>
                                        <p:attrNameLst>
                                          <p:attrName>ppt_x</p:attrName>
                                        </p:attrNameLst>
                                      </p:cBhvr>
                                      <p:tavLst>
                                        <p:tav fmla="" tm="0">
                                          <p:val>
                                            <p:strVal val="#ppt_x"/>
                                          </p:val>
                                        </p:tav>
                                        <p:tav fmla="" tm="100000">
                                          <p:val>
                                            <p:strVal val="#ppt_x+1"/>
                                          </p:val>
                                        </p:tav>
                                      </p:tavLst>
                                    </p:anim>
                                    <p:set>
                                      <p:cBhvr>
                                        <p:cTn dur="1" fill="hold">
                                          <p:stCondLst>
                                            <p:cond delay="1000"/>
                                          </p:stCondLst>
                                        </p:cTn>
                                        <p:tgtEl>
                                          <p:spTgt spid="1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4"/>
                                        </p:tgtEl>
                                        <p:attrNameLst>
                                          <p:attrName>ppt_x</p:attrName>
                                        </p:attrNameLst>
                                      </p:cBhvr>
                                      <p:tavLst>
                                        <p:tav fmla="" tm="0">
                                          <p:val>
                                            <p:strVal val="#ppt_x"/>
                                          </p:val>
                                        </p:tav>
                                        <p:tav fmla="" tm="100000">
                                          <p:val>
                                            <p:strVal val="#ppt_x-1"/>
                                          </p:val>
                                        </p:tav>
                                      </p:tavLst>
                                    </p:anim>
                                    <p:set>
                                      <p:cBhvr>
                                        <p:cTn dur="1" fill="hold">
                                          <p:stCondLst>
                                            <p:cond delay="10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165"/>
                                        </p:tgtEl>
                                        <p:attrNameLst>
                                          <p:attrName>ppt_y</p:attrName>
                                        </p:attrNameLst>
                                      </p:cBhvr>
                                      <p:tavLst>
                                        <p:tav fmla="" tm="0">
                                          <p:val>
                                            <p:strVal val="#ppt_y"/>
                                          </p:val>
                                        </p:tav>
                                        <p:tav fmla="" tm="100000">
                                          <p:val>
                                            <p:strVal val="#ppt_y+1"/>
                                          </p:val>
                                        </p:tav>
                                      </p:tavLst>
                                    </p:anim>
                                    <p:set>
                                      <p:cBhvr>
                                        <p:cTn dur="1" fill="hold">
                                          <p:stCondLst>
                                            <p:cond delay="1000"/>
                                          </p:stCondLst>
                                        </p:cTn>
                                        <p:tgtEl>
                                          <p:spTgt spid="1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Results</a:t>
            </a:r>
            <a:endParaRPr b="1" sz="2900"/>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rgbClr val="FFFFFF"/>
                </a:highlight>
                <a:latin typeface="Times New Roman"/>
                <a:ea typeface="Times New Roman"/>
                <a:cs typeface="Times New Roman"/>
                <a:sym typeface="Times New Roman"/>
              </a:rPr>
              <a:t>This external test set consisted of 780 images (</a:t>
            </a:r>
            <a:r>
              <a:rPr lang="en-GB" sz="1400">
                <a:solidFill>
                  <a:schemeClr val="dk1"/>
                </a:solidFill>
                <a:highlight>
                  <a:srgbClr val="FFFF00"/>
                </a:highlight>
                <a:latin typeface="Times New Roman"/>
                <a:ea typeface="Times New Roman"/>
                <a:cs typeface="Times New Roman"/>
                <a:sym typeface="Times New Roman"/>
              </a:rPr>
              <a:t>437-benign, 210-malignant,133-negative lesions</a:t>
            </a:r>
            <a:r>
              <a:rPr lang="en-GB" sz="1400">
                <a:solidFill>
                  <a:schemeClr val="dk1"/>
                </a:solidFill>
                <a:highlight>
                  <a:srgbClr val="FFFFFF"/>
                </a:highlight>
                <a:latin typeface="Times New Roman"/>
                <a:ea typeface="Times New Roman"/>
                <a:cs typeface="Times New Roman"/>
                <a:sym typeface="Times New Roman"/>
              </a:rPr>
              <a:t>). </a:t>
            </a:r>
            <a:endParaRPr sz="1400">
              <a:solidFill>
                <a:schemeClr val="dk1"/>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rgbClr val="FFFFFF"/>
                </a:highlight>
                <a:latin typeface="Times New Roman"/>
                <a:ea typeface="Times New Roman"/>
                <a:cs typeface="Times New Roman"/>
                <a:sym typeface="Times New Roman"/>
              </a:rPr>
              <a:t>These images were collected from 600 patients, which were from a diverse population with labels indicative of malignancy.</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172" name="Google Shape;17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178" name="Google Shape;178;p28"/>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 </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Results.                                                                                       S.no 12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Performance.                                                                              S.no 17 </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Use cases                                                                                    S.no 25</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Discussion                                                                                  S.no 28</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	</a:t>
            </a:r>
            <a:r>
              <a:rPr lang="en-GB"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a:t>
            </a:r>
            <a:endParaRPr sz="2000">
              <a:solidFill>
                <a:schemeClr val="dk1"/>
              </a:solidFill>
              <a:latin typeface="Times New Roman"/>
              <a:ea typeface="Times New Roman"/>
              <a:cs typeface="Times New Roman"/>
              <a:sym typeface="Times New Roman"/>
            </a:endParaRPr>
          </a:p>
        </p:txBody>
      </p:sp>
      <p:sp>
        <p:nvSpPr>
          <p:cNvPr id="179" name="Google Shape;17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latin typeface="Times New Roman"/>
                <a:ea typeface="Times New Roman"/>
                <a:cs typeface="Times New Roman"/>
                <a:sym typeface="Times New Roman"/>
              </a:rPr>
              <a:t>Prerequisite Knowledge</a:t>
            </a:r>
            <a:endParaRPr>
              <a:latin typeface="Times New Roman"/>
              <a:ea typeface="Times New Roman"/>
              <a:cs typeface="Times New Roman"/>
              <a:sym typeface="Times New Roman"/>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GB" sz="1400">
                <a:solidFill>
                  <a:schemeClr val="dk1"/>
                </a:solidFill>
                <a:latin typeface="Times New Roman"/>
                <a:ea typeface="Times New Roman"/>
                <a:cs typeface="Times New Roman"/>
                <a:sym typeface="Times New Roman"/>
              </a:rPr>
              <a:t>ROC AUC :</a:t>
            </a:r>
            <a:r>
              <a:rPr lang="en-GB"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GB" sz="1400">
                <a:solidFill>
                  <a:schemeClr val="dk1"/>
                </a:solidFill>
                <a:latin typeface="Times New Roman"/>
                <a:ea typeface="Times New Roman"/>
                <a:cs typeface="Times New Roman"/>
                <a:sym typeface="Times New Roman"/>
              </a:rPr>
              <a:t>The Area Under an ROC(Receiver operating characteristic) Curve ( The diagnostic ability of a binary classifier system)</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b="1" lang="en-GB" sz="1400">
                <a:solidFill>
                  <a:schemeClr val="dk1"/>
                </a:solidFill>
                <a:latin typeface="Times New Roman"/>
                <a:ea typeface="Times New Roman"/>
                <a:cs typeface="Times New Roman"/>
                <a:sym typeface="Times New Roman"/>
              </a:rPr>
              <a:t>AUPRC :</a:t>
            </a:r>
            <a:r>
              <a:rPr lang="en-GB"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ctr">
              <a:spcBef>
                <a:spcPts val="1200"/>
              </a:spcBef>
              <a:spcAft>
                <a:spcPts val="1200"/>
              </a:spcAft>
              <a:buNone/>
            </a:pPr>
            <a:r>
              <a:rPr lang="en-GB" sz="1400">
                <a:solidFill>
                  <a:schemeClr val="dk1"/>
                </a:solidFill>
                <a:latin typeface="Times New Roman"/>
                <a:ea typeface="Times New Roman"/>
                <a:cs typeface="Times New Roman"/>
                <a:sym typeface="Times New Roman"/>
              </a:rPr>
              <a:t>The Area Under Precision-Recall Curve (Useful performance metric for imbalanced data in a problem setting where you care a lot about finding the positive examples)</a:t>
            </a:r>
            <a:endParaRPr sz="1400">
              <a:solidFill>
                <a:schemeClr val="dk1"/>
              </a:solidFill>
              <a:latin typeface="Times New Roman"/>
              <a:ea typeface="Times New Roman"/>
              <a:cs typeface="Times New Roman"/>
              <a:sym typeface="Times New Roman"/>
            </a:endParaRPr>
          </a:p>
        </p:txBody>
      </p:sp>
      <p:pic>
        <p:nvPicPr>
          <p:cNvPr id="186" name="Google Shape;186;p29"/>
          <p:cNvPicPr preferRelativeResize="0"/>
          <p:nvPr/>
        </p:nvPicPr>
        <p:blipFill>
          <a:blip r:embed="rId3">
            <a:alphaModFix/>
          </a:blip>
          <a:stretch>
            <a:fillRect/>
          </a:stretch>
        </p:blipFill>
        <p:spPr>
          <a:xfrm>
            <a:off x="621763" y="1425625"/>
            <a:ext cx="3438525" cy="3143250"/>
          </a:xfrm>
          <a:prstGeom prst="rect">
            <a:avLst/>
          </a:prstGeom>
          <a:noFill/>
          <a:ln cap="flat" cmpd="sng" w="38100">
            <a:solidFill>
              <a:schemeClr val="dk1"/>
            </a:solidFill>
            <a:prstDash val="solid"/>
            <a:round/>
            <a:headEnd len="sm" w="sm" type="none"/>
            <a:tailEnd len="sm" w="sm" type="none"/>
          </a:ln>
        </p:spPr>
      </p:pic>
      <p:pic>
        <p:nvPicPr>
          <p:cNvPr id="187" name="Google Shape;187;p29"/>
          <p:cNvPicPr preferRelativeResize="0"/>
          <p:nvPr/>
        </p:nvPicPr>
        <p:blipFill>
          <a:blip r:embed="rId4">
            <a:alphaModFix/>
          </a:blip>
          <a:stretch>
            <a:fillRect/>
          </a:stretch>
        </p:blipFill>
        <p:spPr>
          <a:xfrm>
            <a:off x="4641275" y="1425625"/>
            <a:ext cx="4191018" cy="3143249"/>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86"/>
                                        </p:tgtEl>
                                        <p:attrNameLst>
                                          <p:attrName>ppt_x</p:attrName>
                                        </p:attrNameLst>
                                      </p:cBhvr>
                                      <p:tavLst>
                                        <p:tav fmla="" tm="0">
                                          <p:val>
                                            <p:strVal val="#ppt_x"/>
                                          </p:val>
                                        </p:tav>
                                        <p:tav fmla="" tm="100000">
                                          <p:val>
                                            <p:strVal val="#ppt_x-1"/>
                                          </p:val>
                                        </p:tav>
                                      </p:tavLst>
                                    </p:anim>
                                    <p:set>
                                      <p:cBhvr>
                                        <p:cTn dur="1" fill="hold">
                                          <p:stCondLst>
                                            <p:cond delay="1000"/>
                                          </p:stCondLst>
                                        </p:cTn>
                                        <p:tgtEl>
                                          <p:spTgt spid="186"/>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1000"/>
                                        <p:tgtEl>
                                          <p:spTgt spid="187"/>
                                        </p:tgtEl>
                                        <p:attrNameLst>
                                          <p:attrName>ppt_x</p:attrName>
                                        </p:attrNameLst>
                                      </p:cBhvr>
                                      <p:tavLst>
                                        <p:tav fmla="" tm="0">
                                          <p:val>
                                            <p:strVal val="#ppt_x"/>
                                          </p:val>
                                        </p:tav>
                                        <p:tav fmla="" tm="100000">
                                          <p:val>
                                            <p:strVal val="#ppt_x+1"/>
                                          </p:val>
                                        </p:tav>
                                      </p:tavLst>
                                    </p:anim>
                                    <p:set>
                                      <p:cBhvr>
                                        <p:cTn dur="1" fill="hold">
                                          <p:stCondLst>
                                            <p:cond delay="1000"/>
                                          </p:stCondLst>
                                        </p:cTn>
                                        <p:tgtEl>
                                          <p:spTgt spid="1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They found the impact of training dataset size on the performance of AI system :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 We observed that more training data led to a better AUROC “ </a:t>
            </a:r>
            <a:endParaRPr sz="14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194" name="Google Shape;19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95" name="Google Shape;195;p30"/>
          <p:cNvPicPr preferRelativeResize="0"/>
          <p:nvPr/>
        </p:nvPicPr>
        <p:blipFill>
          <a:blip r:embed="rId3">
            <a:alphaModFix/>
          </a:blip>
          <a:stretch>
            <a:fillRect/>
          </a:stretch>
        </p:blipFill>
        <p:spPr>
          <a:xfrm>
            <a:off x="705699" y="685875"/>
            <a:ext cx="7732623" cy="4349601"/>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5"/>
                                        </p:tgtEl>
                                      </p:cBhvr>
                                    </p:animEffect>
                                    <p:set>
                                      <p:cBhvr>
                                        <p:cTn dur="1" fill="hold">
                                          <p:stCondLst>
                                            <p:cond delay="1000"/>
                                          </p:stCondLst>
                                        </p:cTn>
                                        <p:tgtEl>
                                          <p:spTgt spid="1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201" name="Google Shape;20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b="1" lang="en-GB" sz="3100">
                <a:solidFill>
                  <a:schemeClr val="dk1"/>
                </a:solidFill>
                <a:highlight>
                  <a:srgbClr val="FFFFFF"/>
                </a:highlight>
                <a:latin typeface="Impact"/>
                <a:ea typeface="Impact"/>
                <a:cs typeface="Impact"/>
                <a:sym typeface="Impact"/>
              </a:rPr>
              <a:t>Man     V      Machine</a:t>
            </a:r>
            <a:endParaRPr b="1" sz="3100">
              <a:solidFill>
                <a:schemeClr val="dk1"/>
              </a:solidFill>
              <a:highlight>
                <a:srgbClr val="FFFFFF"/>
              </a:highlight>
              <a:latin typeface="Impact"/>
              <a:ea typeface="Impact"/>
              <a:cs typeface="Impact"/>
              <a:sym typeface="Impact"/>
            </a:endParaRPr>
          </a:p>
          <a:p>
            <a:pPr indent="0" lvl="0" marL="0" rtl="0" algn="ctr">
              <a:lnSpc>
                <a:spcPct val="10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b="1">
              <a:solidFill>
                <a:schemeClr val="dk1"/>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b="1" lang="en-GB">
                <a:solidFill>
                  <a:schemeClr val="dk1"/>
                </a:solidFill>
                <a:highlight>
                  <a:srgbClr val="FFFFFF"/>
                </a:highlight>
                <a:latin typeface="Comic Sans MS"/>
                <a:ea typeface="Comic Sans MS"/>
                <a:cs typeface="Comic Sans MS"/>
                <a:sym typeface="Comic Sans MS"/>
              </a:rPr>
              <a:t>Any bets .. ?</a:t>
            </a:r>
            <a:endParaRPr b="1">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950">
              <a:solidFill>
                <a:schemeClr val="dk1"/>
              </a:solidFill>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202" name="Google Shape;20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203" name="Google Shape;203;p31"/>
          <p:cNvPicPr preferRelativeResize="0"/>
          <p:nvPr/>
        </p:nvPicPr>
        <p:blipFill>
          <a:blip r:embed="rId3">
            <a:alphaModFix/>
          </a:blip>
          <a:stretch>
            <a:fillRect/>
          </a:stretch>
        </p:blipFill>
        <p:spPr>
          <a:xfrm>
            <a:off x="783827" y="440888"/>
            <a:ext cx="7576351" cy="4261726"/>
          </a:xfrm>
          <a:prstGeom prst="rect">
            <a:avLst/>
          </a:prstGeom>
          <a:noFill/>
          <a:ln>
            <a:noFill/>
          </a:ln>
        </p:spPr>
      </p:pic>
      <p:sp>
        <p:nvSpPr>
          <p:cNvPr id="204" name="Google Shape;204;p31"/>
          <p:cNvSpPr/>
          <p:nvPr/>
        </p:nvSpPr>
        <p:spPr>
          <a:xfrm>
            <a:off x="2747200" y="1243275"/>
            <a:ext cx="3840000" cy="2366100"/>
          </a:xfrm>
          <a:prstGeom prst="flowChartAlternateProcess">
            <a:avLst/>
          </a:prstGeom>
          <a:gradFill>
            <a:gsLst>
              <a:gs pos="0">
                <a:srgbClr val="DFE9FB"/>
              </a:gs>
              <a:gs pos="100000">
                <a:srgbClr val="6E9BE7"/>
              </a:gs>
            </a:gsLst>
            <a:path path="circle">
              <a:fillToRect b="50%" l="50%" r="50%" t="50%"/>
            </a:path>
            <a:tileRect/>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An average specificity 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80.7%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(SD: 4.7%, 95% CI: 78.9%, 82.6%)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An average sensitivity 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90.1%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(SD: 4.3%, 95% CI: 86.4%, 93.8%).</a:t>
            </a:r>
            <a:r>
              <a:rPr lang="en-GB" sz="950">
                <a:solidFill>
                  <a:schemeClr val="dk1"/>
                </a:solidFil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1"/>
                                        </p:tgtEl>
                                        <p:attrNameLst>
                                          <p:attrName>ppt_y</p:attrName>
                                        </p:attrNameLst>
                                      </p:cBhvr>
                                      <p:tavLst>
                                        <p:tav fmla="" tm="0">
                                          <p:val>
                                            <p:strVal val="#ppt_y"/>
                                          </p:val>
                                        </p:tav>
                                        <p:tav fmla="" tm="100000">
                                          <p:val>
                                            <p:strVal val="#ppt_y-1"/>
                                          </p:val>
                                        </p:tav>
                                      </p:tavLst>
                                    </p:anim>
                                    <p:set>
                                      <p:cBhvr>
                                        <p:cTn dur="1" fill="hold">
                                          <p:stCondLst>
                                            <p:cond delay="100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61" name="Google Shape;61;p14"/>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Introduction.</a:t>
            </a:r>
            <a:r>
              <a:rPr lang="en-GB" sz="2000">
                <a:solidFill>
                  <a:schemeClr val="dk1"/>
                </a:solidFill>
                <a:highlight>
                  <a:srgbClr val="00FF00"/>
                </a:highlight>
                <a:latin typeface="Times New Roman"/>
                <a:ea typeface="Times New Roman"/>
                <a:cs typeface="Times New Roman"/>
                <a:sym typeface="Times New Roman"/>
              </a:rPr>
              <a:t>                                                                               S.no 3 </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Methods.</a:t>
            </a:r>
            <a:r>
              <a:rPr lang="en-GB" sz="2000">
                <a:solidFill>
                  <a:schemeClr val="dk1"/>
                </a:solidFill>
                <a:latin typeface="Times New Roman"/>
                <a:ea typeface="Times New Roman"/>
                <a:cs typeface="Times New Roman"/>
                <a:sym typeface="Times New Roman"/>
              </a:rPr>
              <a:t>                                                                                     S.no 10</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Results.                                                                                       S.no 12</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Performance.                                                                              S.no 17</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Use cases                                                                                    S.no 25</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Discussion                                                                                  S.no 28</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a:t>
            </a:r>
            <a:r>
              <a:rPr lang="en-GB"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a:t>
            </a:r>
            <a:endParaRPr sz="2000">
              <a:solidFill>
                <a:schemeClr val="dk1"/>
              </a:solidFill>
              <a:latin typeface="Times New Roman"/>
              <a:ea typeface="Times New Roman"/>
              <a:cs typeface="Times New Roman"/>
              <a:sym typeface="Times New Roman"/>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210" name="Google Shape;21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How did AI do …!!</a:t>
            </a:r>
            <a:endParaRPr b="1">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50">
              <a:solidFill>
                <a:schemeClr val="dk1"/>
              </a:solidFill>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211" name="Google Shape;21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grpSp>
        <p:nvGrpSpPr>
          <p:cNvPr id="212" name="Google Shape;212;p32"/>
          <p:cNvGrpSpPr/>
          <p:nvPr/>
        </p:nvGrpSpPr>
        <p:grpSpPr>
          <a:xfrm>
            <a:off x="2156538" y="2263075"/>
            <a:ext cx="2155800" cy="2255925"/>
            <a:chOff x="2156538" y="2263075"/>
            <a:chExt cx="2155800" cy="2255925"/>
          </a:xfrm>
        </p:grpSpPr>
        <p:sp>
          <p:nvSpPr>
            <p:cNvPr id="213" name="Google Shape;213;p32"/>
            <p:cNvSpPr/>
            <p:nvPr/>
          </p:nvSpPr>
          <p:spPr>
            <a:xfrm>
              <a:off x="2312025" y="2263075"/>
              <a:ext cx="1844850" cy="2255925"/>
            </a:xfrm>
            <a:prstGeom prst="flowChartOffpageConnector">
              <a:avLst/>
            </a:prstGeom>
            <a:gradFill>
              <a:gsLst>
                <a:gs pos="0">
                  <a:srgbClr val="FFFFFF"/>
                </a:gs>
                <a:gs pos="100000">
                  <a:srgbClr val="B3B3B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nvSpPr>
          <p:spPr>
            <a:xfrm>
              <a:off x="2156538" y="2445025"/>
              <a:ext cx="215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AUROC of 0.962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(95% CI: 0.943, 0.979) </a:t>
              </a:r>
              <a:endParaRPr/>
            </a:p>
          </p:txBody>
        </p:sp>
      </p:grpSp>
      <p:grpSp>
        <p:nvGrpSpPr>
          <p:cNvPr id="215" name="Google Shape;215;p32"/>
          <p:cNvGrpSpPr/>
          <p:nvPr/>
        </p:nvGrpSpPr>
        <p:grpSpPr>
          <a:xfrm>
            <a:off x="5055275" y="2263075"/>
            <a:ext cx="1845000" cy="2255925"/>
            <a:chOff x="5055275" y="2263075"/>
            <a:chExt cx="1845000" cy="2255925"/>
          </a:xfrm>
        </p:grpSpPr>
        <p:sp>
          <p:nvSpPr>
            <p:cNvPr id="216" name="Google Shape;216;p32"/>
            <p:cNvSpPr/>
            <p:nvPr/>
          </p:nvSpPr>
          <p:spPr>
            <a:xfrm>
              <a:off x="5055350" y="2263075"/>
              <a:ext cx="1844850" cy="2255925"/>
            </a:xfrm>
            <a:prstGeom prst="flowChartOffpageConnector">
              <a:avLst/>
            </a:prstGeom>
            <a:gradFill>
              <a:gsLst>
                <a:gs pos="0">
                  <a:srgbClr val="FFFFFF"/>
                </a:gs>
                <a:gs pos="100000">
                  <a:srgbClr val="B3B3B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nvSpPr>
          <p:spPr>
            <a:xfrm>
              <a:off x="5055275" y="2336125"/>
              <a:ext cx="184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AUPRC of 0.752</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0.675, 0.849) </a:t>
              </a:r>
              <a:endParaRPr/>
            </a:p>
          </p:txBody>
        </p:sp>
      </p:grpSp>
      <p:grpSp>
        <p:nvGrpSpPr>
          <p:cNvPr id="218" name="Google Shape;218;p32"/>
          <p:cNvGrpSpPr/>
          <p:nvPr/>
        </p:nvGrpSpPr>
        <p:grpSpPr>
          <a:xfrm>
            <a:off x="311700" y="2075450"/>
            <a:ext cx="1845000" cy="2255925"/>
            <a:chOff x="311700" y="2075450"/>
            <a:chExt cx="1845000" cy="2255925"/>
          </a:xfrm>
        </p:grpSpPr>
        <p:sp>
          <p:nvSpPr>
            <p:cNvPr id="219" name="Google Shape;219;p32"/>
            <p:cNvSpPr/>
            <p:nvPr/>
          </p:nvSpPr>
          <p:spPr>
            <a:xfrm>
              <a:off x="311700" y="2075450"/>
              <a:ext cx="1844850" cy="2255925"/>
            </a:xfrm>
            <a:prstGeom prst="flowChartOffpageConnector">
              <a:avLst/>
            </a:prstGeom>
            <a:gradFill>
              <a:gsLst>
                <a:gs pos="0">
                  <a:srgbClr val="BFBFBF"/>
                </a:gs>
                <a:gs pos="100000">
                  <a:srgbClr val="73737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txBox="1"/>
            <p:nvPr/>
          </p:nvSpPr>
          <p:spPr>
            <a:xfrm>
              <a:off x="311700" y="2336125"/>
              <a:ext cx="1845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AUROC improvement 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0.038</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0.028, 0.052, P &lt; 0.001) </a:t>
              </a:r>
              <a:endParaRPr/>
            </a:p>
          </p:txBody>
        </p:sp>
      </p:grpSp>
      <p:grpSp>
        <p:nvGrpSpPr>
          <p:cNvPr id="221" name="Google Shape;221;p32"/>
          <p:cNvGrpSpPr/>
          <p:nvPr/>
        </p:nvGrpSpPr>
        <p:grpSpPr>
          <a:xfrm>
            <a:off x="7067400" y="2075450"/>
            <a:ext cx="1844850" cy="2255925"/>
            <a:chOff x="7067400" y="2075450"/>
            <a:chExt cx="1844850" cy="2255925"/>
          </a:xfrm>
        </p:grpSpPr>
        <p:sp>
          <p:nvSpPr>
            <p:cNvPr id="222" name="Google Shape;222;p32"/>
            <p:cNvSpPr/>
            <p:nvPr/>
          </p:nvSpPr>
          <p:spPr>
            <a:xfrm>
              <a:off x="7067400" y="2075450"/>
              <a:ext cx="1844850" cy="2255925"/>
            </a:xfrm>
            <a:prstGeom prst="flowChartOffpageConnector">
              <a:avLst/>
            </a:prstGeom>
            <a:gradFill>
              <a:gsLst>
                <a:gs pos="0">
                  <a:srgbClr val="BFBFBF"/>
                </a:gs>
                <a:gs pos="100000">
                  <a:srgbClr val="73737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nvSpPr>
          <p:spPr>
            <a:xfrm>
              <a:off x="7067400" y="2336125"/>
              <a:ext cx="1844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AUPRC improvement 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0.187</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0.140, 0.256, P &lt; 0.001)</a:t>
              </a:r>
              <a:endParaRPr/>
            </a:p>
          </p:txBody>
        </p:sp>
      </p:grpSp>
      <p:sp>
        <p:nvSpPr>
          <p:cNvPr id="224" name="Google Shape;224;p32"/>
          <p:cNvSpPr txBox="1"/>
          <p:nvPr/>
        </p:nvSpPr>
        <p:spPr>
          <a:xfrm>
            <a:off x="541425" y="2306050"/>
            <a:ext cx="14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212"/>
                                        </p:tgtEl>
                                        <p:attrNameLst>
                                          <p:attrName>ppt_y</p:attrName>
                                        </p:attrNameLst>
                                      </p:cBhvr>
                                      <p:tavLst>
                                        <p:tav fmla="" tm="0">
                                          <p:val>
                                            <p:strVal val="#ppt_y"/>
                                          </p:val>
                                        </p:tav>
                                        <p:tav fmla="" tm="100000">
                                          <p:val>
                                            <p:strVal val="#ppt_y+1"/>
                                          </p:val>
                                        </p:tav>
                                      </p:tavLst>
                                    </p:anim>
                                    <p:set>
                                      <p:cBhvr>
                                        <p:cTn dur="1" fill="hold">
                                          <p:stCondLst>
                                            <p:cond delay="1000"/>
                                          </p:stCondLst>
                                        </p:cTn>
                                        <p:tgtEl>
                                          <p:spTgt spid="21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215"/>
                                        </p:tgtEl>
                                        <p:attrNameLst>
                                          <p:attrName>ppt_y</p:attrName>
                                        </p:attrNameLst>
                                      </p:cBhvr>
                                      <p:tavLst>
                                        <p:tav fmla="" tm="0">
                                          <p:val>
                                            <p:strVal val="#ppt_y"/>
                                          </p:val>
                                        </p:tav>
                                        <p:tav fmla="" tm="100000">
                                          <p:val>
                                            <p:strVal val="#ppt_y+1"/>
                                          </p:val>
                                        </p:tav>
                                      </p:tavLst>
                                    </p:anim>
                                    <p:set>
                                      <p:cBhvr>
                                        <p:cTn dur="1" fill="hold">
                                          <p:stCondLst>
                                            <p:cond delay="1000"/>
                                          </p:stCondLst>
                                        </p:cTn>
                                        <p:tgtEl>
                                          <p:spTgt spid="21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218"/>
                                        </p:tgtEl>
                                        <p:attrNameLst>
                                          <p:attrName>ppt_y</p:attrName>
                                        </p:attrNameLst>
                                      </p:cBhvr>
                                      <p:tavLst>
                                        <p:tav fmla="" tm="0">
                                          <p:val>
                                            <p:strVal val="#ppt_y"/>
                                          </p:val>
                                        </p:tav>
                                        <p:tav fmla="" tm="100000">
                                          <p:val>
                                            <p:strVal val="#ppt_y+1"/>
                                          </p:val>
                                        </p:tav>
                                      </p:tavLst>
                                    </p:anim>
                                    <p:set>
                                      <p:cBhvr>
                                        <p:cTn dur="1" fill="hold">
                                          <p:stCondLst>
                                            <p:cond delay="1000"/>
                                          </p:stCondLst>
                                        </p:cTn>
                                        <p:tgtEl>
                                          <p:spTgt spid="21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221"/>
                                        </p:tgtEl>
                                        <p:attrNameLst>
                                          <p:attrName>ppt_y</p:attrName>
                                        </p:attrNameLst>
                                      </p:cBhvr>
                                      <p:tavLst>
                                        <p:tav fmla="" tm="0">
                                          <p:val>
                                            <p:strVal val="#ppt_y"/>
                                          </p:val>
                                        </p:tav>
                                        <p:tav fmla="" tm="100000">
                                          <p:val>
                                            <p:strVal val="#ppt_y+1"/>
                                          </p:val>
                                        </p:tav>
                                      </p:tavLst>
                                    </p:anim>
                                    <p:set>
                                      <p:cBhvr>
                                        <p:cTn dur="1" fill="hold">
                                          <p:stCondLst>
                                            <p:cond delay="100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230" name="Google Shape;23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GB" sz="1400">
                <a:solidFill>
                  <a:schemeClr val="dk1"/>
                </a:solidFill>
                <a:latin typeface="Times New Roman"/>
                <a:ea typeface="Times New Roman"/>
                <a:cs typeface="Times New Roman"/>
                <a:sym typeface="Times New Roman"/>
              </a:rPr>
              <a:t>How did AI do …!!</a:t>
            </a:r>
            <a:endParaRPr b="1">
              <a:solidFill>
                <a:schemeClr val="dk1"/>
              </a:solidFill>
              <a:highlight>
                <a:srgbClr val="FFFFFF"/>
              </a:highlight>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50">
              <a:solidFill>
                <a:schemeClr val="dk1"/>
              </a:solidFill>
            </a:endParaRPr>
          </a:p>
          <a:p>
            <a:pPr indent="0" lvl="0" marL="0" rtl="0" algn="l">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231" name="Google Shape;23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grpSp>
        <p:nvGrpSpPr>
          <p:cNvPr id="232" name="Google Shape;232;p33"/>
          <p:cNvGrpSpPr/>
          <p:nvPr/>
        </p:nvGrpSpPr>
        <p:grpSpPr>
          <a:xfrm>
            <a:off x="2156538" y="2263075"/>
            <a:ext cx="2155800" cy="2255925"/>
            <a:chOff x="2156538" y="2263075"/>
            <a:chExt cx="2155800" cy="2255925"/>
          </a:xfrm>
        </p:grpSpPr>
        <p:sp>
          <p:nvSpPr>
            <p:cNvPr id="233" name="Google Shape;233;p33"/>
            <p:cNvSpPr/>
            <p:nvPr/>
          </p:nvSpPr>
          <p:spPr>
            <a:xfrm rot="10800000">
              <a:off x="2312025" y="2263075"/>
              <a:ext cx="1844850" cy="2255925"/>
            </a:xfrm>
            <a:prstGeom prst="flowChartOffpageConnector">
              <a:avLst/>
            </a:prstGeom>
            <a:gradFill>
              <a:gsLst>
                <a:gs pos="0">
                  <a:srgbClr val="FFFFFF"/>
                </a:gs>
                <a:gs pos="100000">
                  <a:srgbClr val="B3B3B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txBox="1"/>
            <p:nvPr/>
          </p:nvSpPr>
          <p:spPr>
            <a:xfrm>
              <a:off x="2156538" y="2759975"/>
              <a:ext cx="2155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I</a:t>
              </a:r>
              <a:r>
                <a:rPr lang="en-GB">
                  <a:solidFill>
                    <a:schemeClr val="dk1"/>
                  </a:solidFill>
                  <a:latin typeface="Times New Roman"/>
                  <a:ea typeface="Times New Roman"/>
                  <a:cs typeface="Times New Roman"/>
                  <a:sym typeface="Times New Roman"/>
                </a:rPr>
                <a:t>mproved sensitivity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4.4%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−0.3%, 7.5%,</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 P = 0.0278)</a:t>
              </a:r>
              <a:r>
                <a:rPr lang="en-GB">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grpSp>
      <p:grpSp>
        <p:nvGrpSpPr>
          <p:cNvPr id="235" name="Google Shape;235;p33"/>
          <p:cNvGrpSpPr/>
          <p:nvPr/>
        </p:nvGrpSpPr>
        <p:grpSpPr>
          <a:xfrm>
            <a:off x="5055275" y="2263075"/>
            <a:ext cx="1845000" cy="2255925"/>
            <a:chOff x="5055275" y="2263075"/>
            <a:chExt cx="1845000" cy="2255925"/>
          </a:xfrm>
        </p:grpSpPr>
        <p:sp>
          <p:nvSpPr>
            <p:cNvPr id="236" name="Google Shape;236;p33"/>
            <p:cNvSpPr/>
            <p:nvPr/>
          </p:nvSpPr>
          <p:spPr>
            <a:xfrm rot="10800000">
              <a:off x="5055350" y="2263075"/>
              <a:ext cx="1844850" cy="2255925"/>
            </a:xfrm>
            <a:prstGeom prst="flowChartOffpageConnector">
              <a:avLst/>
            </a:prstGeom>
            <a:gradFill>
              <a:gsLst>
                <a:gs pos="0">
                  <a:srgbClr val="FFFFFF"/>
                </a:gs>
                <a:gs pos="100000">
                  <a:srgbClr val="B3B3B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nvSpPr>
          <p:spPr>
            <a:xfrm>
              <a:off x="5055275" y="2544438"/>
              <a:ext cx="18450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I</a:t>
              </a:r>
              <a:r>
                <a:rPr lang="en-GB">
                  <a:solidFill>
                    <a:schemeClr val="dk1"/>
                  </a:solidFill>
                  <a:latin typeface="Times New Roman"/>
                  <a:ea typeface="Times New Roman"/>
                  <a:cs typeface="Times New Roman"/>
                  <a:sym typeface="Times New Roman"/>
                </a:rPr>
                <a:t>ncreased</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specificity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of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4.9%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3.0%, 7.1%; P &lt; 0.001)</a:t>
              </a:r>
              <a:r>
                <a:rPr lang="en-GB">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grpSp>
      <p:grpSp>
        <p:nvGrpSpPr>
          <p:cNvPr id="238" name="Google Shape;238;p33"/>
          <p:cNvGrpSpPr/>
          <p:nvPr/>
        </p:nvGrpSpPr>
        <p:grpSpPr>
          <a:xfrm>
            <a:off x="311625" y="2491075"/>
            <a:ext cx="1845000" cy="2255925"/>
            <a:chOff x="311625" y="2491075"/>
            <a:chExt cx="1845000" cy="2255925"/>
          </a:xfrm>
        </p:grpSpPr>
        <p:sp>
          <p:nvSpPr>
            <p:cNvPr id="239" name="Google Shape;239;p33"/>
            <p:cNvSpPr/>
            <p:nvPr/>
          </p:nvSpPr>
          <p:spPr>
            <a:xfrm rot="10800000">
              <a:off x="311700" y="2491075"/>
              <a:ext cx="1844850" cy="2255925"/>
            </a:xfrm>
            <a:prstGeom prst="flowChartOffpageConnector">
              <a:avLst/>
            </a:prstGeom>
            <a:gradFill>
              <a:gsLst>
                <a:gs pos="0">
                  <a:srgbClr val="BFBFBF"/>
                </a:gs>
                <a:gs pos="100000">
                  <a:srgbClr val="73737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txBox="1"/>
            <p:nvPr/>
          </p:nvSpPr>
          <p:spPr>
            <a:xfrm>
              <a:off x="311625" y="3095675"/>
              <a:ext cx="1845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sensitivity of 94.5%</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 (95% CI: 89.4%, 100.0%)</a:t>
              </a:r>
              <a:r>
                <a:rPr lang="en-GB">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grpSp>
      <p:grpSp>
        <p:nvGrpSpPr>
          <p:cNvPr id="241" name="Google Shape;241;p33"/>
          <p:cNvGrpSpPr/>
          <p:nvPr/>
        </p:nvGrpSpPr>
        <p:grpSpPr>
          <a:xfrm>
            <a:off x="7067400" y="2491075"/>
            <a:ext cx="1844850" cy="2255925"/>
            <a:chOff x="7067400" y="2491075"/>
            <a:chExt cx="1844850" cy="2255925"/>
          </a:xfrm>
        </p:grpSpPr>
        <p:sp>
          <p:nvSpPr>
            <p:cNvPr id="242" name="Google Shape;242;p33"/>
            <p:cNvSpPr/>
            <p:nvPr/>
          </p:nvSpPr>
          <p:spPr>
            <a:xfrm rot="10800000">
              <a:off x="7067400" y="2491075"/>
              <a:ext cx="1844850" cy="2255925"/>
            </a:xfrm>
            <a:prstGeom prst="flowChartOffpageConnector">
              <a:avLst/>
            </a:prstGeom>
            <a:gradFill>
              <a:gsLst>
                <a:gs pos="0">
                  <a:srgbClr val="BFBFBF"/>
                </a:gs>
                <a:gs pos="100000">
                  <a:srgbClr val="737373"/>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nvSpPr>
          <p:spPr>
            <a:xfrm>
              <a:off x="7067475" y="2858188"/>
              <a:ext cx="1844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specificity of 85.6%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dk1"/>
                  </a:solidFill>
                  <a:latin typeface="Times New Roman"/>
                  <a:ea typeface="Times New Roman"/>
                  <a:cs typeface="Times New Roman"/>
                  <a:sym typeface="Times New Roman"/>
                </a:rPr>
                <a:t>(95% CI: 83.9%, 88.0%)</a:t>
              </a:r>
              <a:endParaRPr>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32"/>
                                        </p:tgtEl>
                                        <p:attrNameLst>
                                          <p:attrName>ppt_y</p:attrName>
                                        </p:attrNameLst>
                                      </p:cBhvr>
                                      <p:tavLst>
                                        <p:tav fmla="" tm="0">
                                          <p:val>
                                            <p:strVal val="#ppt_y"/>
                                          </p:val>
                                        </p:tav>
                                        <p:tav fmla="" tm="100000">
                                          <p:val>
                                            <p:strVal val="#ppt_y-1"/>
                                          </p:val>
                                        </p:tav>
                                      </p:tavLst>
                                    </p:anim>
                                    <p:set>
                                      <p:cBhvr>
                                        <p:cTn dur="1" fill="hold">
                                          <p:stCondLst>
                                            <p:cond delay="1000"/>
                                          </p:stCondLst>
                                        </p:cTn>
                                        <p:tgtEl>
                                          <p:spTgt spid="232"/>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235"/>
                                        </p:tgtEl>
                                        <p:attrNameLst>
                                          <p:attrName>ppt_y</p:attrName>
                                        </p:attrNameLst>
                                      </p:cBhvr>
                                      <p:tavLst>
                                        <p:tav fmla="" tm="0">
                                          <p:val>
                                            <p:strVal val="#ppt_y"/>
                                          </p:val>
                                        </p:tav>
                                        <p:tav fmla="" tm="100000">
                                          <p:val>
                                            <p:strVal val="#ppt_y-1"/>
                                          </p:val>
                                        </p:tav>
                                      </p:tavLst>
                                    </p:anim>
                                    <p:set>
                                      <p:cBhvr>
                                        <p:cTn dur="1" fill="hold">
                                          <p:stCondLst>
                                            <p:cond delay="1000"/>
                                          </p:stCondLst>
                                        </p:cTn>
                                        <p:tgtEl>
                                          <p:spTgt spid="235"/>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238"/>
                                        </p:tgtEl>
                                        <p:attrNameLst>
                                          <p:attrName>ppt_y</p:attrName>
                                        </p:attrNameLst>
                                      </p:cBhvr>
                                      <p:tavLst>
                                        <p:tav fmla="" tm="0">
                                          <p:val>
                                            <p:strVal val="#ppt_y"/>
                                          </p:val>
                                        </p:tav>
                                        <p:tav fmla="" tm="100000">
                                          <p:val>
                                            <p:strVal val="#ppt_y-1"/>
                                          </p:val>
                                        </p:tav>
                                      </p:tavLst>
                                    </p:anim>
                                    <p:set>
                                      <p:cBhvr>
                                        <p:cTn dur="1" fill="hold">
                                          <p:stCondLst>
                                            <p:cond delay="1000"/>
                                          </p:stCondLst>
                                        </p:cTn>
                                        <p:tgtEl>
                                          <p:spTgt spid="238"/>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241"/>
                                        </p:tgtEl>
                                        <p:attrNameLst>
                                          <p:attrName>ppt_y</p:attrName>
                                        </p:attrNameLst>
                                      </p:cBhvr>
                                      <p:tavLst>
                                        <p:tav fmla="" tm="0">
                                          <p:val>
                                            <p:strVal val="#ppt_y"/>
                                          </p:val>
                                        </p:tav>
                                        <p:tav fmla="" tm="100000">
                                          <p:val>
                                            <p:strVal val="#ppt_y-1"/>
                                          </p:val>
                                        </p:tav>
                                      </p:tavLst>
                                    </p:anim>
                                    <p:set>
                                      <p:cBhvr>
                                        <p:cTn dur="1" fill="hold">
                                          <p:stCondLst>
                                            <p:cond delay="1000"/>
                                          </p:stCondLst>
                                        </p:cTn>
                                        <p:tgtEl>
                                          <p:spTgt spid="2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249" name="Google Shape;249;p34"/>
          <p:cNvSpPr txBox="1"/>
          <p:nvPr>
            <p:ph idx="1" type="body"/>
          </p:nvPr>
        </p:nvSpPr>
        <p:spPr>
          <a:xfrm>
            <a:off x="311700" y="1017725"/>
            <a:ext cx="8520600" cy="3804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b="1" lang="en-GB" sz="1400">
                <a:solidFill>
                  <a:schemeClr val="dk1"/>
                </a:solidFill>
                <a:latin typeface="Times New Roman"/>
                <a:ea typeface="Times New Roman"/>
                <a:cs typeface="Times New Roman"/>
                <a:sym typeface="Times New Roman"/>
              </a:rPr>
              <a:t>Overall..</a:t>
            </a:r>
            <a:endParaRPr b="1"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sz="950">
              <a:solidFill>
                <a:schemeClr val="dk1"/>
              </a:solidFill>
            </a:endParaRPr>
          </a:p>
          <a:p>
            <a:pPr indent="0" lvl="0" marL="0" rtl="0" algn="ctr">
              <a:lnSpc>
                <a:spcPct val="100000"/>
              </a:lnSpc>
              <a:spcBef>
                <a:spcPts val="0"/>
              </a:spcBef>
              <a:spcAft>
                <a:spcPts val="0"/>
              </a:spcAft>
              <a:buNone/>
            </a:pPr>
            <a:r>
              <a:t/>
            </a:r>
            <a:endParaRPr sz="950">
              <a:solidFill>
                <a:schemeClr val="dk1"/>
              </a:solidFill>
            </a:endParaRPr>
          </a:p>
          <a:p>
            <a:pPr indent="0" lvl="0" marL="0" rtl="0" algn="ctr">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t/>
            </a:r>
            <a:endParaRPr sz="1400">
              <a:solidFill>
                <a:srgbClr val="444444"/>
              </a:solidFill>
              <a:highlight>
                <a:srgbClr val="FFFFFF"/>
              </a:highlight>
              <a:latin typeface="Times New Roman"/>
              <a:ea typeface="Times New Roman"/>
              <a:cs typeface="Times New Roman"/>
              <a:sym typeface="Times New Roman"/>
            </a:endParaRPr>
          </a:p>
        </p:txBody>
      </p:sp>
      <p:sp>
        <p:nvSpPr>
          <p:cNvPr id="250" name="Google Shape;25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
        <p:nvSpPr>
          <p:cNvPr id="251" name="Google Shape;251;p34"/>
          <p:cNvSpPr/>
          <p:nvPr/>
        </p:nvSpPr>
        <p:spPr>
          <a:xfrm rot="9150841">
            <a:off x="617622" y="496775"/>
            <a:ext cx="2429086" cy="1499744"/>
          </a:xfrm>
          <a:prstGeom prst="trapezoid">
            <a:avLst>
              <a:gd fmla="val 25000" name="adj"/>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rot="9208074">
            <a:off x="1720528" y="1923763"/>
            <a:ext cx="1632643" cy="1425762"/>
          </a:xfrm>
          <a:prstGeom prst="trapezoid">
            <a:avLst>
              <a:gd fmla="val 25000" name="adj"/>
            </a:avLst>
          </a:prstGeom>
          <a:gradFill>
            <a:gsLst>
              <a:gs pos="0">
                <a:srgbClr val="F2F2F2"/>
              </a:gs>
              <a:gs pos="100000">
                <a:srgbClr val="A6A6A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txBox="1"/>
          <p:nvPr/>
        </p:nvSpPr>
        <p:spPr>
          <a:xfrm rot="-1649511">
            <a:off x="911367" y="501884"/>
            <a:ext cx="1891156" cy="158535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AI system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recommended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tissue biopsies on 19.8%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(95% CI: 17.9%,22.1%)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of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samples</a:t>
            </a:r>
            <a:endParaRPr sz="1300">
              <a:latin typeface="Times New Roman"/>
              <a:ea typeface="Times New Roman"/>
              <a:cs typeface="Times New Roman"/>
              <a:sym typeface="Times New Roman"/>
            </a:endParaRPr>
          </a:p>
        </p:txBody>
      </p:sp>
      <p:sp>
        <p:nvSpPr>
          <p:cNvPr id="254" name="Google Shape;254;p34"/>
          <p:cNvSpPr txBox="1"/>
          <p:nvPr/>
        </p:nvSpPr>
        <p:spPr>
          <a:xfrm rot="-1592268">
            <a:off x="1740683" y="2044715"/>
            <a:ext cx="1692748" cy="138524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32.5%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(95% CI: 26.9%, 39.2%)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of these biopsies</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had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cancer</a:t>
            </a:r>
            <a:endParaRPr sz="1300">
              <a:solidFill>
                <a:schemeClr val="dk1"/>
              </a:solidFill>
              <a:latin typeface="Times New Roman"/>
              <a:ea typeface="Times New Roman"/>
              <a:cs typeface="Times New Roman"/>
              <a:sym typeface="Times New Roman"/>
            </a:endParaRPr>
          </a:p>
        </p:txBody>
      </p:sp>
      <p:sp>
        <p:nvSpPr>
          <p:cNvPr id="255" name="Google Shape;255;p34"/>
          <p:cNvSpPr/>
          <p:nvPr/>
        </p:nvSpPr>
        <p:spPr>
          <a:xfrm rot="9172693">
            <a:off x="2341696" y="3223862"/>
            <a:ext cx="1950975" cy="1425900"/>
          </a:xfrm>
          <a:prstGeom prst="flowChartExtra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nvSpPr>
        <p:spPr>
          <a:xfrm rot="-1627147">
            <a:off x="1895697" y="3237178"/>
            <a:ext cx="2733184" cy="118512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A</a:t>
            </a:r>
            <a:r>
              <a:rPr lang="en-GB" sz="1300">
                <a:solidFill>
                  <a:schemeClr val="dk1"/>
                </a:solidFill>
                <a:latin typeface="Times New Roman"/>
                <a:ea typeface="Times New Roman"/>
                <a:cs typeface="Times New Roman"/>
                <a:sym typeface="Times New Roman"/>
              </a:rPr>
              <a:t>bsolute reduction biopsy rate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of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4.5%</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 (95% CI: 2.9%, 6.5%,</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 P &lt; 0.001)</a:t>
            </a:r>
            <a:endParaRPr sz="1300">
              <a:latin typeface="Times New Roman"/>
              <a:ea typeface="Times New Roman"/>
              <a:cs typeface="Times New Roman"/>
              <a:sym typeface="Times New Roman"/>
            </a:endParaRPr>
          </a:p>
        </p:txBody>
      </p:sp>
      <p:sp>
        <p:nvSpPr>
          <p:cNvPr id="257" name="Google Shape;257;p34"/>
          <p:cNvSpPr/>
          <p:nvPr/>
        </p:nvSpPr>
        <p:spPr>
          <a:xfrm flipH="1">
            <a:off x="4610545" y="2295275"/>
            <a:ext cx="2905200" cy="2475600"/>
          </a:xfrm>
          <a:prstGeom prst="flowChartMagneticTape">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txBox="1"/>
          <p:nvPr/>
        </p:nvSpPr>
        <p:spPr>
          <a:xfrm>
            <a:off x="4330125" y="2470433"/>
            <a:ext cx="3465900" cy="200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This matches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18.6% of all biopsies recommended by the average radiologist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Improved</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GB" sz="1300">
                <a:solidFill>
                  <a:schemeClr val="dk1"/>
                </a:solidFill>
                <a:latin typeface="Times New Roman"/>
                <a:ea typeface="Times New Roman"/>
                <a:cs typeface="Times New Roman"/>
                <a:sym typeface="Times New Roman"/>
              </a:rPr>
              <a:t> PPV of 5.4% </a:t>
            </a:r>
            <a:endParaRPr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GB" sz="1300">
                <a:solidFill>
                  <a:schemeClr val="dk1"/>
                </a:solidFill>
                <a:latin typeface="Times New Roman"/>
                <a:ea typeface="Times New Roman"/>
                <a:cs typeface="Times New Roman"/>
                <a:sym typeface="Times New Roman"/>
              </a:rPr>
              <a:t>(95% CI: 2.4%, 8.9%, P &lt; 0.001).</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2" presetSubtype="1">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2" presetSubtype="2">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ppt_w</p:attrName>
                                        </p:attrNameLst>
                                      </p:cBhvr>
                                      <p:tavLst>
                                        <p:tav fmla="" tm="0">
                                          <p:val>
                                            <p:strVal val="0"/>
                                          </p:val>
                                        </p:tav>
                                        <p:tav fmla="" tm="100000">
                                          <p:val>
                                            <p:strVal val="#ppt_w"/>
                                          </p:val>
                                        </p:tav>
                                      </p:tavLst>
                                    </p:anim>
                                    <p:anim calcmode="lin" valueType="num">
                                      <p:cBhvr additive="base">
                                        <p:cTn dur="1000"/>
                                        <p:tgtEl>
                                          <p:spTgt spid="2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Performance</a:t>
            </a:r>
            <a:endParaRPr b="1" sz="2900"/>
          </a:p>
        </p:txBody>
      </p:sp>
      <p:sp>
        <p:nvSpPr>
          <p:cNvPr id="264" name="Google Shape;264;p35"/>
          <p:cNvSpPr txBox="1"/>
          <p:nvPr>
            <p:ph idx="1" type="body"/>
          </p:nvPr>
        </p:nvSpPr>
        <p:spPr>
          <a:xfrm>
            <a:off x="311700" y="1017725"/>
            <a:ext cx="8520600" cy="38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solidFill>
                  <a:schemeClr val="dk1"/>
                </a:solidFill>
                <a:latin typeface="Times New Roman"/>
                <a:ea typeface="Times New Roman"/>
                <a:cs typeface="Times New Roman"/>
                <a:sym typeface="Times New Roman"/>
              </a:rPr>
              <a:t>Subgroup analysis on the biopsied population</a:t>
            </a:r>
            <a:endParaRPr b="1"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GB" sz="1400">
                <a:solidFill>
                  <a:schemeClr val="dk1"/>
                </a:solidFill>
                <a:latin typeface="Times New Roman"/>
                <a:ea typeface="Times New Roman"/>
                <a:cs typeface="Times New Roman"/>
                <a:sym typeface="Times New Roman"/>
              </a:rPr>
              <a:t>Two clinically subgroups study for AI system and radiologists :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Radiologists : </a:t>
            </a:r>
            <a:r>
              <a:rPr lang="en-GB" sz="1400">
                <a:solidFill>
                  <a:schemeClr val="dk1"/>
                </a:solidFill>
                <a:highlight>
                  <a:srgbClr val="00FF00"/>
                </a:highlight>
                <a:latin typeface="Times New Roman"/>
                <a:ea typeface="Times New Roman"/>
                <a:cs typeface="Times New Roman"/>
                <a:sym typeface="Times New Roman"/>
              </a:rPr>
              <a:t>AUROC (mean: 0.896), specificity (mean: 69.8%)</a:t>
            </a:r>
            <a:r>
              <a:rPr lang="en-GB" sz="1400">
                <a:solidFill>
                  <a:schemeClr val="dk1"/>
                </a:solidFill>
                <a:latin typeface="Times New Roman"/>
                <a:ea typeface="Times New Roman"/>
                <a:cs typeface="Times New Roman"/>
                <a:sym typeface="Times New Roman"/>
              </a:rPr>
              <a:t> and Increased average biopsy rate to 37.4%.</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AI system achieved an </a:t>
            </a:r>
            <a:r>
              <a:rPr lang="en-GB" sz="1400">
                <a:solidFill>
                  <a:schemeClr val="dk1"/>
                </a:solidFill>
                <a:highlight>
                  <a:srgbClr val="00FF00"/>
                </a:highlight>
                <a:latin typeface="Times New Roman"/>
                <a:ea typeface="Times New Roman"/>
                <a:cs typeface="Times New Roman"/>
                <a:sym typeface="Times New Roman"/>
              </a:rPr>
              <a:t>AUROC (0.941), </a:t>
            </a:r>
            <a:r>
              <a:rPr lang="en-GB" sz="1400">
                <a:solidFill>
                  <a:schemeClr val="dk1"/>
                </a:solidFill>
                <a:highlight>
                  <a:srgbClr val="00FF00"/>
                </a:highlight>
                <a:latin typeface="Times New Roman"/>
                <a:ea typeface="Times New Roman"/>
                <a:cs typeface="Times New Roman"/>
                <a:sym typeface="Times New Roman"/>
              </a:rPr>
              <a:t>specificity (8.5%)</a:t>
            </a:r>
            <a:r>
              <a:rPr lang="en-GB" sz="1400">
                <a:solidFill>
                  <a:schemeClr val="dk1"/>
                </a:solidFill>
                <a:latin typeface="Times New Roman"/>
                <a:ea typeface="Times New Roman"/>
                <a:cs typeface="Times New Roman"/>
                <a:sym typeface="Times New Roman"/>
              </a:rPr>
              <a:t> and reduced biopsy rate 7.5% and PPV of 6.7%.</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highlight>
                  <a:srgbClr val="FFFFFF"/>
                </a:highlight>
                <a:latin typeface="Times New Roman"/>
                <a:ea typeface="Times New Roman"/>
                <a:cs typeface="Times New Roman"/>
                <a:sym typeface="Times New Roman"/>
              </a:rPr>
              <a:t>AI can’t characterize b</a:t>
            </a:r>
            <a:r>
              <a:rPr lang="en-GB" sz="1400">
                <a:solidFill>
                  <a:schemeClr val="dk1"/>
                </a:solidFill>
                <a:highlight>
                  <a:srgbClr val="FFFFFF"/>
                </a:highlight>
                <a:latin typeface="Times New Roman"/>
                <a:ea typeface="Times New Roman"/>
                <a:cs typeface="Times New Roman"/>
                <a:sym typeface="Times New Roman"/>
              </a:rPr>
              <a:t>reast cancer (triple biomarker-negative cancers) which are benign tumors and oval shaped. </a:t>
            </a:r>
            <a:endParaRPr sz="1400">
              <a:solidFill>
                <a:schemeClr val="dk1"/>
              </a:solidFill>
              <a:highlight>
                <a:srgbClr val="FFFFFF"/>
              </a:highlight>
              <a:latin typeface="Times New Roman"/>
              <a:ea typeface="Times New Roman"/>
              <a:cs typeface="Times New Roman"/>
              <a:sym typeface="Times New Roman"/>
            </a:endParaRPr>
          </a:p>
          <a:p>
            <a:pPr indent="0" lvl="0" marL="0" rtl="0" algn="ctr">
              <a:spcBef>
                <a:spcPts val="1200"/>
              </a:spcBef>
              <a:spcAft>
                <a:spcPts val="1200"/>
              </a:spcAft>
              <a:buNone/>
            </a:pPr>
            <a:r>
              <a:rPr lang="en-GB" sz="1400">
                <a:solidFill>
                  <a:schemeClr val="dk1"/>
                </a:solidFill>
                <a:highlight>
                  <a:srgbClr val="FFFF00"/>
                </a:highlight>
                <a:latin typeface="Times New Roman"/>
                <a:ea typeface="Times New Roman"/>
                <a:cs typeface="Times New Roman"/>
                <a:sym typeface="Times New Roman"/>
              </a:rPr>
              <a:t>This analysis demonstrated that the sensitivity of the AI system was similar to that of the readers across all stratification categories.</a:t>
            </a:r>
            <a:endParaRPr sz="1400">
              <a:solidFill>
                <a:schemeClr val="dk1"/>
              </a:solidFill>
              <a:highlight>
                <a:srgbClr val="FFFF00"/>
              </a:highlight>
              <a:latin typeface="Times New Roman"/>
              <a:ea typeface="Times New Roman"/>
              <a:cs typeface="Times New Roman"/>
              <a:sym typeface="Times New Roman"/>
            </a:endParaRPr>
          </a:p>
        </p:txBody>
      </p:sp>
      <p:sp>
        <p:nvSpPr>
          <p:cNvPr id="265" name="Google Shape;26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
        <p:nvSpPr>
          <p:cNvPr id="266" name="Google Shape;266;p35"/>
          <p:cNvSpPr/>
          <p:nvPr/>
        </p:nvSpPr>
        <p:spPr>
          <a:xfrm>
            <a:off x="1940700" y="3324975"/>
            <a:ext cx="4861800" cy="1502400"/>
          </a:xfrm>
          <a:prstGeom prst="trapezoid">
            <a:avLst>
              <a:gd fmla="val 25000" name="adj"/>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250">
              <a:solidFill>
                <a:srgbClr val="333333"/>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rPr lang="en-GB" sz="1250">
                <a:solidFill>
                  <a:srgbClr val="333333"/>
                </a:solidFill>
                <a:latin typeface="Times New Roman"/>
                <a:ea typeface="Times New Roman"/>
                <a:cs typeface="Times New Roman"/>
                <a:sym typeface="Times New Roman"/>
              </a:rPr>
              <a:t>Ki-67 expression is c</a:t>
            </a:r>
            <a:r>
              <a:rPr lang="en-GB" sz="1250">
                <a:solidFill>
                  <a:srgbClr val="333333"/>
                </a:solidFill>
                <a:latin typeface="Times New Roman"/>
                <a:ea typeface="Times New Roman"/>
                <a:cs typeface="Times New Roman"/>
                <a:sym typeface="Times New Roman"/>
              </a:rPr>
              <a:t>l</a:t>
            </a:r>
            <a:r>
              <a:rPr lang="en-GB" sz="1250">
                <a:solidFill>
                  <a:srgbClr val="333333"/>
                </a:solidFill>
                <a:latin typeface="Times New Roman"/>
                <a:ea typeface="Times New Roman"/>
                <a:cs typeface="Times New Roman"/>
                <a:sym typeface="Times New Roman"/>
              </a:rPr>
              <a:t>osely related to the TNBC phenotype.</a:t>
            </a:r>
            <a:endParaRPr sz="1250">
              <a:solidFill>
                <a:srgbClr val="333333"/>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rPr lang="en-GB" sz="1250">
                <a:solidFill>
                  <a:srgbClr val="333333"/>
                </a:solidFill>
                <a:latin typeface="Times New Roman"/>
                <a:ea typeface="Times New Roman"/>
                <a:cs typeface="Times New Roman"/>
                <a:sym typeface="Times New Roman"/>
              </a:rPr>
              <a:t>BRCA1 promoter methylation has been linked to low overall survival in TNBC patients.</a:t>
            </a:r>
            <a:endParaRPr sz="1250">
              <a:solidFill>
                <a:srgbClr val="333333"/>
              </a:solidFill>
              <a:latin typeface="Times New Roman"/>
              <a:ea typeface="Times New Roman"/>
              <a:cs typeface="Times New Roman"/>
              <a:sym typeface="Times New Roman"/>
            </a:endParaRPr>
          </a:p>
          <a:p>
            <a:pPr indent="0" lvl="0" marL="0" rtl="0" algn="ctr">
              <a:lnSpc>
                <a:spcPct val="115000"/>
              </a:lnSpc>
              <a:spcBef>
                <a:spcPts val="1500"/>
              </a:spcBef>
              <a:spcAft>
                <a:spcPts val="0"/>
              </a:spcAft>
              <a:buNone/>
            </a:pPr>
            <a:r>
              <a:rPr lang="en-GB" sz="1250">
                <a:solidFill>
                  <a:srgbClr val="333333"/>
                </a:solidFill>
                <a:latin typeface="Times New Roman"/>
                <a:ea typeface="Times New Roman"/>
                <a:cs typeface="Times New Roman"/>
                <a:sym typeface="Times New Roman"/>
              </a:rPr>
              <a:t>PD-1 is a biomarker for anti-cancer medication resistance.</a:t>
            </a:r>
            <a:endParaRPr sz="1250">
              <a:solidFill>
                <a:srgbClr val="333333"/>
              </a:solidFill>
              <a:latin typeface="Times New Roman"/>
              <a:ea typeface="Times New Roman"/>
              <a:cs typeface="Times New Roman"/>
              <a:sym typeface="Times New Roman"/>
            </a:endParaRPr>
          </a:p>
          <a:p>
            <a:pPr indent="0" lvl="0" marL="0" rtl="0" algn="l">
              <a:spcBef>
                <a:spcPts val="1500"/>
              </a:spcBef>
              <a:spcAft>
                <a:spcPts val="0"/>
              </a:spcAft>
              <a:buNone/>
            </a:pPr>
            <a:r>
              <a:t/>
            </a:r>
            <a:endParaRPr/>
          </a:p>
        </p:txBody>
      </p:sp>
      <p:pic>
        <p:nvPicPr>
          <p:cNvPr id="267" name="Google Shape;267;p35"/>
          <p:cNvPicPr preferRelativeResize="0"/>
          <p:nvPr/>
        </p:nvPicPr>
        <p:blipFill>
          <a:blip r:embed="rId3">
            <a:alphaModFix/>
          </a:blip>
          <a:stretch>
            <a:fillRect/>
          </a:stretch>
        </p:blipFill>
        <p:spPr>
          <a:xfrm>
            <a:off x="964937" y="316128"/>
            <a:ext cx="6813325" cy="2926326"/>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7"/>
                                        </p:tgtEl>
                                      </p:cBhvr>
                                    </p:animEffect>
                                    <p:set>
                                      <p:cBhvr>
                                        <p:cTn dur="1" fill="hold">
                                          <p:stCondLst>
                                            <p:cond delay="1000"/>
                                          </p:stCondLst>
                                        </p:cTn>
                                        <p:tgtEl>
                                          <p:spTgt spid="2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6"/>
                                        </p:tgtEl>
                                      </p:cBhvr>
                                    </p:animEffect>
                                    <p:set>
                                      <p:cBhvr>
                                        <p:cTn dur="1" fill="hold">
                                          <p:stCondLst>
                                            <p:cond delay="1000"/>
                                          </p:stCondLst>
                                        </p:cTn>
                                        <p:tgtEl>
                                          <p:spTgt spid="2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273" name="Google Shape;273;p36"/>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 </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Results.                                                                                       S.no 12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Performance.                                                                              S.no 17 </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Use cases                                                                                    S.no 25</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Discussion                                                                                  S.no 28</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	</a:t>
            </a:r>
            <a:r>
              <a:rPr lang="en-GB" sz="2000">
                <a:solidFill>
                  <a:schemeClr val="dk1"/>
                </a:solidFill>
                <a:highlight>
                  <a:srgbClr val="00FF00"/>
                </a:highlight>
                <a:latin typeface="Times New Roman"/>
                <a:ea typeface="Times New Roman"/>
                <a:cs typeface="Times New Roman"/>
                <a:sym typeface="Times New Roman"/>
              </a:rPr>
              <a:t> </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 </a:t>
            </a:r>
            <a:endParaRPr sz="2000">
              <a:solidFill>
                <a:schemeClr val="dk1"/>
              </a:solidFill>
              <a:latin typeface="Times New Roman"/>
              <a:ea typeface="Times New Roman"/>
              <a:cs typeface="Times New Roman"/>
              <a:sym typeface="Times New Roman"/>
            </a:endParaRPr>
          </a:p>
        </p:txBody>
      </p:sp>
      <p:sp>
        <p:nvSpPr>
          <p:cNvPr id="274" name="Google Shape;27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Use Cases</a:t>
            </a:r>
            <a:endParaRPr b="1" sz="2900"/>
          </a:p>
        </p:txBody>
      </p:sp>
      <p:sp>
        <p:nvSpPr>
          <p:cNvPr id="280" name="Google Shape;280;p37"/>
          <p:cNvSpPr txBox="1"/>
          <p:nvPr>
            <p:ph idx="1" type="body"/>
          </p:nvPr>
        </p:nvSpPr>
        <p:spPr>
          <a:xfrm>
            <a:off x="311700" y="1262400"/>
            <a:ext cx="8520600" cy="3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Saliency maps and AI systems utility can be used as decision support tool.(interpretable data for radiologists)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Case where AI and Study group(7/10) agreed</a:t>
            </a:r>
            <a:r>
              <a:rPr lang="en-GB" sz="1400">
                <a:solidFill>
                  <a:schemeClr val="dk1"/>
                </a:solidFill>
                <a:latin typeface="Times New Roman"/>
                <a:ea typeface="Times New Roman"/>
                <a:cs typeface="Times New Roman"/>
                <a:sym typeface="Times New Roman"/>
              </a:rPr>
              <a:t> : irregularly hypoechoic masses &amp; indistinct margins was found to be</a:t>
            </a:r>
            <a:r>
              <a:rPr lang="en-GB" sz="1400">
                <a:solidFill>
                  <a:schemeClr val="dk1"/>
                </a:solidFill>
                <a:highlight>
                  <a:srgbClr val="00FF00"/>
                </a:highlight>
                <a:latin typeface="Times New Roman"/>
                <a:ea typeface="Times New Roman"/>
                <a:cs typeface="Times New Roman"/>
                <a:sym typeface="Times New Roman"/>
              </a:rPr>
              <a:t> invasive ductal carcinoma</a:t>
            </a:r>
            <a:r>
              <a:rPr lang="en-GB" sz="1400">
                <a:solidFill>
                  <a:schemeClr val="dk1"/>
                </a:solidFill>
                <a:latin typeface="Times New Roman"/>
                <a:ea typeface="Times New Roman"/>
                <a:cs typeface="Times New Roman"/>
                <a:sym typeface="Times New Roman"/>
              </a:rPr>
              <a:t> was </a:t>
            </a:r>
            <a:r>
              <a:rPr lang="en-GB" sz="1400">
                <a:solidFill>
                  <a:schemeClr val="dk1"/>
                </a:solidFill>
                <a:highlight>
                  <a:srgbClr val="FFFF00"/>
                </a:highlight>
                <a:latin typeface="Times New Roman"/>
                <a:ea typeface="Times New Roman"/>
                <a:cs typeface="Times New Roman"/>
                <a:sym typeface="Times New Roman"/>
              </a:rPr>
              <a:t>identified as suspicious for malignancy</a:t>
            </a:r>
            <a:r>
              <a:rPr lang="en-GB"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Case where AI and Study group(7/10) doubted</a:t>
            </a:r>
            <a:r>
              <a:rPr lang="en-GB" sz="1400">
                <a:solidFill>
                  <a:schemeClr val="dk1"/>
                </a:solidFill>
                <a:latin typeface="Times New Roman"/>
                <a:ea typeface="Times New Roman"/>
                <a:cs typeface="Times New Roman"/>
                <a:sym typeface="Times New Roman"/>
              </a:rPr>
              <a:t> : </a:t>
            </a:r>
            <a:r>
              <a:rPr lang="en-GB" sz="1400">
                <a:solidFill>
                  <a:schemeClr val="dk1"/>
                </a:solidFill>
                <a:latin typeface="Times New Roman"/>
                <a:ea typeface="Times New Roman"/>
                <a:cs typeface="Times New Roman"/>
                <a:sym typeface="Times New Roman"/>
              </a:rPr>
              <a:t> cystic/solid nodule,microlobulated contour feature was </a:t>
            </a:r>
            <a:r>
              <a:rPr lang="en-GB" sz="1400">
                <a:solidFill>
                  <a:schemeClr val="dk1"/>
                </a:solidFill>
                <a:highlight>
                  <a:srgbClr val="FFFF00"/>
                </a:highlight>
                <a:latin typeface="Times New Roman"/>
                <a:ea typeface="Times New Roman"/>
                <a:cs typeface="Times New Roman"/>
                <a:sym typeface="Times New Roman"/>
              </a:rPr>
              <a:t>identified as benign</a:t>
            </a:r>
            <a:r>
              <a:rPr lang="en-GB" sz="1400">
                <a:solidFill>
                  <a:schemeClr val="dk1"/>
                </a:solidFill>
                <a:latin typeface="Times New Roman"/>
                <a:ea typeface="Times New Roman"/>
                <a:cs typeface="Times New Roman"/>
                <a:sym typeface="Times New Roman"/>
              </a:rPr>
              <a:t> but </a:t>
            </a:r>
            <a:r>
              <a:rPr lang="en-GB" sz="1400">
                <a:solidFill>
                  <a:schemeClr val="dk1"/>
                </a:solidFill>
                <a:highlight>
                  <a:srgbClr val="00FF00"/>
                </a:highlight>
                <a:latin typeface="Times New Roman"/>
                <a:ea typeface="Times New Roman"/>
                <a:cs typeface="Times New Roman"/>
                <a:sym typeface="Times New Roman"/>
              </a:rPr>
              <a:t>was invasive ductal carcinoma.</a:t>
            </a:r>
            <a:r>
              <a:rPr lang="en-GB"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Case where AI and Study group(9/10) failed</a:t>
            </a:r>
            <a:r>
              <a:rPr lang="en-GB" sz="1400">
                <a:solidFill>
                  <a:schemeClr val="dk1"/>
                </a:solidFill>
                <a:latin typeface="Times New Roman"/>
                <a:ea typeface="Times New Roman"/>
                <a:cs typeface="Times New Roman"/>
                <a:sym typeface="Times New Roman"/>
              </a:rPr>
              <a:t> : superficial hypoechoic</a:t>
            </a:r>
            <a:r>
              <a:rPr lang="en-GB" sz="1400">
                <a:solidFill>
                  <a:schemeClr val="dk1"/>
                </a:solidFill>
                <a:latin typeface="Times New Roman"/>
                <a:ea typeface="Times New Roman"/>
                <a:cs typeface="Times New Roman"/>
                <a:sym typeface="Times New Roman"/>
              </a:rPr>
              <a:t> mass </a:t>
            </a:r>
            <a:r>
              <a:rPr lang="en-GB" sz="1400">
                <a:solidFill>
                  <a:schemeClr val="dk1"/>
                </a:solidFill>
                <a:highlight>
                  <a:srgbClr val="00FF00"/>
                </a:highlight>
                <a:latin typeface="Times New Roman"/>
                <a:ea typeface="Times New Roman"/>
                <a:cs typeface="Times New Roman"/>
                <a:sym typeface="Times New Roman"/>
              </a:rPr>
              <a:t>was benign</a:t>
            </a:r>
            <a:r>
              <a:rPr lang="en-GB" sz="1400">
                <a:solidFill>
                  <a:schemeClr val="dk1"/>
                </a:solidFill>
                <a:latin typeface="Times New Roman"/>
                <a:ea typeface="Times New Roman"/>
                <a:cs typeface="Times New Roman"/>
                <a:sym typeface="Times New Roman"/>
              </a:rPr>
              <a:t> fat necrosis was </a:t>
            </a:r>
            <a:r>
              <a:rPr lang="en-GB" sz="1400">
                <a:solidFill>
                  <a:schemeClr val="dk1"/>
                </a:solidFill>
                <a:highlight>
                  <a:srgbClr val="FFFF00"/>
                </a:highlight>
                <a:latin typeface="Times New Roman"/>
                <a:ea typeface="Times New Roman"/>
                <a:cs typeface="Times New Roman"/>
                <a:sym typeface="Times New Roman"/>
              </a:rPr>
              <a:t>identified as suspicious for malignancy. </a:t>
            </a:r>
            <a:endParaRPr sz="1400">
              <a:solidFill>
                <a:schemeClr val="dk1"/>
              </a:solidFill>
              <a:highlight>
                <a:srgbClr val="FFFF00"/>
              </a:highlight>
              <a:latin typeface="Times New Roman"/>
              <a:ea typeface="Times New Roman"/>
              <a:cs typeface="Times New Roman"/>
              <a:sym typeface="Times New Roman"/>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Case where AI and Study group(10/10) disagreed </a:t>
            </a:r>
            <a:r>
              <a:rPr lang="en-GB" sz="1400">
                <a:solidFill>
                  <a:schemeClr val="dk1"/>
                </a:solidFill>
                <a:latin typeface="Times New Roman"/>
                <a:ea typeface="Times New Roman"/>
                <a:cs typeface="Times New Roman"/>
                <a:sym typeface="Times New Roman"/>
              </a:rPr>
              <a:t>: </a:t>
            </a:r>
            <a:r>
              <a:rPr lang="en-GB" sz="1400">
                <a:solidFill>
                  <a:schemeClr val="dk1"/>
                </a:solidFill>
                <a:latin typeface="Times New Roman"/>
                <a:ea typeface="Times New Roman"/>
                <a:cs typeface="Times New Roman"/>
                <a:sym typeface="Times New Roman"/>
              </a:rPr>
              <a:t> 2 of </a:t>
            </a:r>
            <a:r>
              <a:rPr lang="en-GB" sz="1400">
                <a:solidFill>
                  <a:schemeClr val="dk1"/>
                </a:solidFill>
                <a:latin typeface="Times New Roman"/>
                <a:ea typeface="Times New Roman"/>
                <a:cs typeface="Times New Roman"/>
                <a:sym typeface="Times New Roman"/>
              </a:rPr>
              <a:t>heterogeneous</a:t>
            </a:r>
            <a:r>
              <a:rPr lang="en-GB" sz="1400">
                <a:solidFill>
                  <a:schemeClr val="dk1"/>
                </a:solidFill>
                <a:latin typeface="Times New Roman"/>
                <a:ea typeface="Times New Roman"/>
                <a:cs typeface="Times New Roman"/>
                <a:sym typeface="Times New Roman"/>
              </a:rPr>
              <a:t> lobulated solid nodule was seen as </a:t>
            </a:r>
            <a:r>
              <a:rPr lang="en-GB" sz="1400">
                <a:solidFill>
                  <a:schemeClr val="dk1"/>
                </a:solidFill>
                <a:highlight>
                  <a:srgbClr val="C9DAF8"/>
                </a:highlight>
                <a:latin typeface="Times New Roman"/>
                <a:ea typeface="Times New Roman"/>
                <a:cs typeface="Times New Roman"/>
                <a:sym typeface="Times New Roman"/>
              </a:rPr>
              <a:t>suspicious by study group</a:t>
            </a:r>
            <a:r>
              <a:rPr lang="en-GB" sz="1400">
                <a:solidFill>
                  <a:schemeClr val="dk1"/>
                </a:solidFill>
                <a:latin typeface="Times New Roman"/>
                <a:ea typeface="Times New Roman"/>
                <a:cs typeface="Times New Roman"/>
                <a:sym typeface="Times New Roman"/>
              </a:rPr>
              <a:t>. But AI system </a:t>
            </a:r>
            <a:r>
              <a:rPr lang="en-GB" sz="1400">
                <a:solidFill>
                  <a:schemeClr val="dk1"/>
                </a:solidFill>
                <a:highlight>
                  <a:srgbClr val="A4C2F4"/>
                </a:highlight>
                <a:latin typeface="Times New Roman"/>
                <a:ea typeface="Times New Roman"/>
                <a:cs typeface="Times New Roman"/>
                <a:sym typeface="Times New Roman"/>
              </a:rPr>
              <a:t>classified it as </a:t>
            </a:r>
            <a:r>
              <a:rPr lang="en-GB" sz="1400">
                <a:solidFill>
                  <a:schemeClr val="dk1"/>
                </a:solidFill>
                <a:highlight>
                  <a:srgbClr val="A4C2F4"/>
                </a:highlight>
                <a:latin typeface="Times New Roman"/>
                <a:ea typeface="Times New Roman"/>
                <a:cs typeface="Times New Roman"/>
                <a:sym typeface="Times New Roman"/>
              </a:rPr>
              <a:t>benign</a:t>
            </a:r>
            <a:r>
              <a:rPr lang="en-GB" sz="1400">
                <a:solidFill>
                  <a:schemeClr val="dk1"/>
                </a:solidFill>
                <a:latin typeface="Times New Roman"/>
                <a:ea typeface="Times New Roman"/>
                <a:cs typeface="Times New Roman"/>
                <a:sym typeface="Times New Roman"/>
              </a:rPr>
              <a:t>. (was actually fatty tissue)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950">
              <a:solidFill>
                <a:schemeClr val="dk1"/>
              </a:solidFill>
            </a:endParaRPr>
          </a:p>
        </p:txBody>
      </p:sp>
      <p:sp>
        <p:nvSpPr>
          <p:cNvPr id="281" name="Google Shape;28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Use Cases</a:t>
            </a:r>
            <a:endParaRPr b="1" sz="2900"/>
          </a:p>
        </p:txBody>
      </p:sp>
      <p:sp>
        <p:nvSpPr>
          <p:cNvPr id="287" name="Google Shape;287;p38"/>
          <p:cNvSpPr txBox="1"/>
          <p:nvPr>
            <p:ph idx="1" type="body"/>
          </p:nvPr>
        </p:nvSpPr>
        <p:spPr>
          <a:xfrm>
            <a:off x="311700" y="1251975"/>
            <a:ext cx="8520600" cy="3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highlight>
                  <a:srgbClr val="00FF00"/>
                </a:highlight>
                <a:latin typeface="Times New Roman"/>
                <a:ea typeface="Times New Roman"/>
                <a:cs typeface="Times New Roman"/>
                <a:sym typeface="Times New Roman"/>
              </a:rPr>
              <a:t>‘Hybrid model’</a:t>
            </a:r>
            <a:r>
              <a:rPr lang="en-GB" sz="1400">
                <a:solidFill>
                  <a:schemeClr val="dk1"/>
                </a:solidFill>
                <a:latin typeface="Times New Roman"/>
                <a:ea typeface="Times New Roman"/>
                <a:cs typeface="Times New Roman"/>
                <a:sym typeface="Times New Roman"/>
              </a:rPr>
              <a:t> has </a:t>
            </a:r>
            <a:r>
              <a:rPr lang="en-GB" sz="1400">
                <a:solidFill>
                  <a:schemeClr val="dk1"/>
                </a:solidFill>
                <a:latin typeface="Times New Roman"/>
                <a:ea typeface="Times New Roman"/>
                <a:cs typeface="Times New Roman"/>
                <a:sym typeface="Times New Roman"/>
              </a:rPr>
              <a:t>equally weighted average between the AI system and each reader with improved predictions, some metrics are below :</a:t>
            </a:r>
            <a:endParaRPr sz="1400">
              <a:solidFill>
                <a:schemeClr val="dk1"/>
              </a:solidFill>
              <a:latin typeface="Times New Roman"/>
              <a:ea typeface="Times New Roman"/>
              <a:cs typeface="Times New Roman"/>
              <a:sym typeface="Times New Roman"/>
            </a:endParaRPr>
          </a:p>
          <a:p>
            <a:pPr indent="-317500" lvl="0" marL="457200" rtl="0" algn="ctr">
              <a:spcBef>
                <a:spcPts val="120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Improved </a:t>
            </a:r>
            <a:r>
              <a:rPr lang="en-GB" sz="1400">
                <a:solidFill>
                  <a:schemeClr val="dk1"/>
                </a:solidFill>
                <a:latin typeface="Times New Roman"/>
                <a:ea typeface="Times New Roman"/>
                <a:cs typeface="Times New Roman"/>
                <a:sym typeface="Times New Roman"/>
              </a:rPr>
              <a:t>AUROC by 0.037 and AUPRC by 0.219.</a:t>
            </a:r>
            <a:endParaRPr sz="1400">
              <a:solidFill>
                <a:schemeClr val="dk1"/>
              </a:solidFill>
              <a:latin typeface="Times New Roman"/>
              <a:ea typeface="Times New Roman"/>
              <a:cs typeface="Times New Roman"/>
              <a:sym typeface="Times New Roman"/>
            </a:endParaRPr>
          </a:p>
          <a:p>
            <a:pPr indent="-317500" lvl="0" marL="457200" rtl="0" algn="ctr">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S</a:t>
            </a:r>
            <a:r>
              <a:rPr lang="en-GB" sz="1400">
                <a:solidFill>
                  <a:schemeClr val="dk1"/>
                </a:solidFill>
                <a:latin typeface="Times New Roman"/>
                <a:ea typeface="Times New Roman"/>
                <a:cs typeface="Times New Roman"/>
                <a:sym typeface="Times New Roman"/>
              </a:rPr>
              <a:t>pecificity</a:t>
            </a:r>
            <a:r>
              <a:rPr lang="en-GB" sz="1400">
                <a:solidFill>
                  <a:schemeClr val="dk1"/>
                </a:solidFill>
                <a:latin typeface="Times New Roman"/>
                <a:ea typeface="Times New Roman"/>
                <a:cs typeface="Times New Roman"/>
                <a:sym typeface="Times New Roman"/>
              </a:rPr>
              <a:t> </a:t>
            </a:r>
            <a:r>
              <a:rPr lang="en-GB" sz="1400">
                <a:solidFill>
                  <a:schemeClr val="dk1"/>
                </a:solidFill>
                <a:latin typeface="Times New Roman"/>
                <a:ea typeface="Times New Roman"/>
                <a:cs typeface="Times New Roman"/>
                <a:sym typeface="Times New Roman"/>
              </a:rPr>
              <a:t>improved</a:t>
            </a:r>
            <a:r>
              <a:rPr lang="en-GB" sz="1400">
                <a:solidFill>
                  <a:schemeClr val="dk1"/>
                </a:solidFill>
                <a:latin typeface="Times New Roman"/>
                <a:ea typeface="Times New Roman"/>
                <a:cs typeface="Times New Roman"/>
                <a:sym typeface="Times New Roman"/>
              </a:rPr>
              <a:t> from 80.7% to 88.0%.</a:t>
            </a:r>
            <a:endParaRPr sz="1400">
              <a:solidFill>
                <a:schemeClr val="dk1"/>
              </a:solidFill>
              <a:latin typeface="Times New Roman"/>
              <a:ea typeface="Times New Roman"/>
              <a:cs typeface="Times New Roman"/>
              <a:sym typeface="Times New Roman"/>
            </a:endParaRPr>
          </a:p>
          <a:p>
            <a:pPr indent="-317500" lvl="0" marL="457200" rtl="0" algn="ctr">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Increased their PPV from 27.1% to 38.0%. </a:t>
            </a:r>
            <a:endParaRPr sz="1400">
              <a:solidFill>
                <a:schemeClr val="dk1"/>
              </a:solidFill>
              <a:latin typeface="Times New Roman"/>
              <a:ea typeface="Times New Roman"/>
              <a:cs typeface="Times New Roman"/>
              <a:sym typeface="Times New Roman"/>
            </a:endParaRPr>
          </a:p>
          <a:p>
            <a:pPr indent="-317500" lvl="0" marL="457200" rtl="0" algn="ctr">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Decreased average biopsy rate from 24.3% to 17.6%.. </a:t>
            </a:r>
            <a:endParaRPr sz="1400">
              <a:solidFill>
                <a:schemeClr val="dk1"/>
              </a:solidFill>
              <a:latin typeface="Times New Roman"/>
              <a:ea typeface="Times New Roman"/>
              <a:cs typeface="Times New Roman"/>
              <a:sym typeface="Times New Roman"/>
            </a:endParaRPr>
          </a:p>
          <a:p>
            <a:pPr indent="-317500" lvl="0" marL="457200" rtl="0" algn="ctr">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Overall reduction in biopsies by 27.8% by radiologists.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Allows to </a:t>
            </a:r>
            <a:r>
              <a:rPr lang="en-GB" sz="1400">
                <a:solidFill>
                  <a:schemeClr val="dk1"/>
                </a:solidFill>
                <a:highlight>
                  <a:srgbClr val="00FF00"/>
                </a:highlight>
                <a:latin typeface="Times New Roman"/>
                <a:ea typeface="Times New Roman"/>
                <a:cs typeface="Times New Roman"/>
                <a:sym typeface="Times New Roman"/>
              </a:rPr>
              <a:t>dismiss 77.7% of normal/benign cases</a:t>
            </a:r>
            <a:r>
              <a:rPr lang="en-GB" sz="1400">
                <a:solidFill>
                  <a:schemeClr val="dk1"/>
                </a:solidFill>
                <a:latin typeface="Times New Roman"/>
                <a:ea typeface="Times New Roman"/>
                <a:cs typeface="Times New Roman"/>
                <a:sym typeface="Times New Roman"/>
              </a:rPr>
              <a:t> and only focus on cancer cases.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Only </a:t>
            </a:r>
            <a:r>
              <a:rPr lang="en-GB" sz="1400">
                <a:solidFill>
                  <a:schemeClr val="dk1"/>
                </a:solidFill>
                <a:highlight>
                  <a:srgbClr val="FFFF00"/>
                </a:highlight>
                <a:latin typeface="Times New Roman"/>
                <a:ea typeface="Times New Roman"/>
                <a:cs typeface="Times New Roman"/>
                <a:sym typeface="Times New Roman"/>
              </a:rPr>
              <a:t>27.1%</a:t>
            </a:r>
            <a:r>
              <a:rPr lang="en-GB" sz="1400">
                <a:solidFill>
                  <a:schemeClr val="dk1"/>
                </a:solidFill>
                <a:latin typeface="Times New Roman"/>
                <a:ea typeface="Times New Roman"/>
                <a:cs typeface="Times New Roman"/>
                <a:sym typeface="Times New Roman"/>
              </a:rPr>
              <a:t> biopsies that radiologists recommended had cancer via clinical studies.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288" name="Google Shape;28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294" name="Google Shape;294;p39"/>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 </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Results.                                                                                       S.no 12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Performance.                                                                              S.no 17 </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Use cases                                                                                    S.no 25</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Discussion                                                                                  S.no 28</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 </a:t>
            </a:r>
            <a:endParaRPr sz="2000">
              <a:solidFill>
                <a:schemeClr val="dk1"/>
              </a:solidFill>
              <a:latin typeface="Times New Roman"/>
              <a:ea typeface="Times New Roman"/>
              <a:cs typeface="Times New Roman"/>
              <a:sym typeface="Times New Roman"/>
            </a:endParaRPr>
          </a:p>
        </p:txBody>
      </p:sp>
      <p:sp>
        <p:nvSpPr>
          <p:cNvPr id="295" name="Google Shape;29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Discussion</a:t>
            </a:r>
            <a:endParaRPr b="1" sz="2900"/>
          </a:p>
        </p:txBody>
      </p:sp>
      <p:sp>
        <p:nvSpPr>
          <p:cNvPr id="301" name="Google Shape;301;p40"/>
          <p:cNvSpPr txBox="1"/>
          <p:nvPr>
            <p:ph idx="1" type="body"/>
          </p:nvPr>
        </p:nvSpPr>
        <p:spPr>
          <a:xfrm>
            <a:off x="311700" y="1251975"/>
            <a:ext cx="8520600" cy="3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latin typeface="Times New Roman"/>
                <a:ea typeface="Times New Roman"/>
                <a:cs typeface="Times New Roman"/>
                <a:sym typeface="Times New Roman"/>
              </a:rPr>
              <a:t>PROs :</a:t>
            </a:r>
            <a:endParaRPr b="1"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highlight>
                  <a:srgbClr val="00FF00"/>
                </a:highlight>
                <a:latin typeface="Times New Roman"/>
                <a:ea typeface="Times New Roman"/>
                <a:cs typeface="Times New Roman"/>
                <a:sym typeface="Times New Roman"/>
              </a:rPr>
              <a:t>M</a:t>
            </a:r>
            <a:r>
              <a:rPr lang="en-GB" sz="1400">
                <a:solidFill>
                  <a:schemeClr val="dk1"/>
                </a:solidFill>
                <a:highlight>
                  <a:srgbClr val="00FF00"/>
                </a:highlight>
                <a:latin typeface="Times New Roman"/>
                <a:ea typeface="Times New Roman"/>
                <a:cs typeface="Times New Roman"/>
                <a:sym typeface="Times New Roman"/>
              </a:rPr>
              <a:t>aintained a high level of diagnostic accuracy</a:t>
            </a:r>
            <a:r>
              <a:rPr lang="en-GB" sz="1400">
                <a:solidFill>
                  <a:schemeClr val="dk1"/>
                </a:solidFill>
                <a:latin typeface="Times New Roman"/>
                <a:ea typeface="Times New Roman"/>
                <a:cs typeface="Times New Roman"/>
                <a:sym typeface="Times New Roman"/>
              </a:rPr>
              <a:t>, comparably to board-certified breast radiologists.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a:t>
            </a:r>
            <a:r>
              <a:rPr lang="en-GB" sz="1400">
                <a:solidFill>
                  <a:schemeClr val="dk1"/>
                </a:solidFill>
                <a:highlight>
                  <a:srgbClr val="F3F3F3"/>
                </a:highlight>
                <a:latin typeface="Times New Roman"/>
                <a:ea typeface="Times New Roman"/>
                <a:cs typeface="Times New Roman"/>
                <a:sym typeface="Times New Roman"/>
              </a:rPr>
              <a:t>group study, on average 19.3% of cancer-negative exams were falsely diagnosed as positive and only 27.1% had cancer</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hybrid model </a:t>
            </a:r>
            <a:r>
              <a:rPr lang="en-GB" sz="1400">
                <a:solidFill>
                  <a:schemeClr val="dk1"/>
                </a:solidFill>
                <a:highlight>
                  <a:srgbClr val="00FF00"/>
                </a:highlight>
                <a:latin typeface="Times New Roman"/>
                <a:ea typeface="Times New Roman"/>
                <a:cs typeface="Times New Roman"/>
                <a:sym typeface="Times New Roman"/>
              </a:rPr>
              <a:t>reduced false positive rate</a:t>
            </a:r>
            <a:r>
              <a:rPr lang="en-GB" sz="1400">
                <a:solidFill>
                  <a:schemeClr val="dk1"/>
                </a:solidFill>
                <a:latin typeface="Times New Roman"/>
                <a:ea typeface="Times New Roman"/>
                <a:cs typeface="Times New Roman"/>
                <a:sym typeface="Times New Roman"/>
              </a:rPr>
              <a:t> by 37.3% and PPV by  38.0%.</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Dismiss majority of low-risk benign exams and focus on high-risk cases.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Requires training and validation on large-scale datasets to ensure the network will function well across the broad spectrum.</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highlight>
                  <a:srgbClr val="00FF00"/>
                </a:highlight>
                <a:latin typeface="Times New Roman"/>
                <a:ea typeface="Times New Roman"/>
                <a:cs typeface="Times New Roman"/>
                <a:sym typeface="Times New Roman"/>
              </a:rPr>
              <a:t>Weakly supervised learning paradigm</a:t>
            </a:r>
            <a:r>
              <a:rPr lang="en-GB" sz="1400">
                <a:solidFill>
                  <a:schemeClr val="dk1"/>
                </a:solidFill>
                <a:latin typeface="Times New Roman"/>
                <a:ea typeface="Times New Roman"/>
                <a:cs typeface="Times New Roman"/>
                <a:sym typeface="Times New Roman"/>
              </a:rPr>
              <a:t> can train models at scale without image level or pixel-level labels.(automatically extract labels)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302" name="Google Shape;30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Discussion</a:t>
            </a:r>
            <a:endParaRPr b="1" sz="2900"/>
          </a:p>
        </p:txBody>
      </p:sp>
      <p:sp>
        <p:nvSpPr>
          <p:cNvPr id="308" name="Google Shape;308;p41"/>
          <p:cNvSpPr txBox="1"/>
          <p:nvPr>
            <p:ph idx="1" type="body"/>
          </p:nvPr>
        </p:nvSpPr>
        <p:spPr>
          <a:xfrm>
            <a:off x="311700" y="1251975"/>
            <a:ext cx="8520600" cy="3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50">
              <a:solidFill>
                <a:schemeClr val="dk1"/>
              </a:solidFill>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Generate interpretable </a:t>
            </a:r>
            <a:r>
              <a:rPr lang="en-GB" sz="1400">
                <a:solidFill>
                  <a:schemeClr val="dk1"/>
                </a:solidFill>
                <a:highlight>
                  <a:srgbClr val="00FF00"/>
                </a:highlight>
                <a:latin typeface="Times New Roman"/>
                <a:ea typeface="Times New Roman"/>
                <a:cs typeface="Times New Roman"/>
                <a:sym typeface="Times New Roman"/>
              </a:rPr>
              <a:t>saliency maps</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AI system achieved higher diagnostic accuracy with AUROC: 0.976 more than prior AI systems for breast US lesion </a:t>
            </a:r>
            <a:r>
              <a:rPr lang="en-GB" sz="1400">
                <a:solidFill>
                  <a:schemeClr val="dk1"/>
                </a:solidFill>
                <a:latin typeface="Times New Roman"/>
                <a:ea typeface="Times New Roman"/>
                <a:cs typeface="Times New Roman"/>
                <a:sym typeface="Times New Roman"/>
              </a:rPr>
              <a:t>classification</a:t>
            </a:r>
            <a:r>
              <a:rPr lang="en-GB" sz="1400">
                <a:solidFill>
                  <a:schemeClr val="dk1"/>
                </a:solidFill>
                <a:latin typeface="Times New Roman"/>
                <a:ea typeface="Times New Roman"/>
                <a:cs typeface="Times New Roman"/>
                <a:sym typeface="Times New Roman"/>
              </a:rPr>
              <a:t> (AUROC: 0.82-0.96).</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They achieved a higher diagnostic accuracy (AUROC: 0.976) on a larger diverse patient population, could enable radiologists to achieve even greater levels of performance.</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309" name="Google Shape;30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b="1" lang="en-GB" sz="5600">
                <a:solidFill>
                  <a:schemeClr val="dk1"/>
                </a:solidFill>
                <a:latin typeface="Times New Roman"/>
                <a:ea typeface="Times New Roman"/>
                <a:cs typeface="Times New Roman"/>
                <a:sym typeface="Times New Roman"/>
              </a:rPr>
              <a:t>Article : </a:t>
            </a:r>
            <a:r>
              <a:rPr lang="en-GB" sz="5600">
                <a:solidFill>
                  <a:schemeClr val="dk1"/>
                </a:solidFill>
                <a:latin typeface="Times New Roman"/>
                <a:ea typeface="Times New Roman"/>
                <a:cs typeface="Times New Roman"/>
                <a:sym typeface="Times New Roman"/>
              </a:rPr>
              <a:t>              Open Access.</a:t>
            </a:r>
            <a:endParaRPr sz="5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5600">
                <a:solidFill>
                  <a:schemeClr val="dk1"/>
                </a:solidFill>
                <a:latin typeface="Times New Roman"/>
                <a:ea typeface="Times New Roman"/>
                <a:cs typeface="Times New Roman"/>
                <a:sym typeface="Times New Roman"/>
              </a:rPr>
              <a:t>Published :</a:t>
            </a:r>
            <a:r>
              <a:rPr lang="en-GB" sz="5600">
                <a:solidFill>
                  <a:schemeClr val="dk1"/>
                </a:solidFill>
                <a:latin typeface="Times New Roman"/>
                <a:ea typeface="Times New Roman"/>
                <a:cs typeface="Times New Roman"/>
                <a:sym typeface="Times New Roman"/>
              </a:rPr>
              <a:t>          24 September 2021</a:t>
            </a:r>
            <a:endParaRPr sz="5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GB" sz="5600">
                <a:solidFill>
                  <a:srgbClr val="383844"/>
                </a:solidFill>
                <a:highlight>
                  <a:srgbClr val="FFFFFF"/>
                </a:highlight>
                <a:latin typeface="Times New Roman"/>
                <a:ea typeface="Times New Roman"/>
                <a:cs typeface="Times New Roman"/>
                <a:sym typeface="Times New Roman"/>
              </a:rPr>
              <a:t>Title :        </a:t>
            </a:r>
            <a:r>
              <a:rPr b="1" lang="en-GB" sz="5600">
                <a:solidFill>
                  <a:srgbClr val="383844"/>
                </a:solidFill>
                <a:highlight>
                  <a:srgbClr val="FFFFFF"/>
                </a:highlight>
                <a:latin typeface="Times New Roman"/>
                <a:ea typeface="Times New Roman"/>
                <a:cs typeface="Times New Roman"/>
                <a:sym typeface="Times New Roman"/>
              </a:rPr>
              <a:t>    </a:t>
            </a:r>
            <a:r>
              <a:rPr b="1" lang="en-GB" sz="5600">
                <a:solidFill>
                  <a:srgbClr val="383844"/>
                </a:solidFill>
                <a:highlight>
                  <a:srgbClr val="FFFFFF"/>
                </a:highlight>
                <a:latin typeface="Times New Roman"/>
                <a:ea typeface="Times New Roman"/>
                <a:cs typeface="Times New Roman"/>
                <a:sym typeface="Times New Roman"/>
              </a:rPr>
              <a:t>  </a:t>
            </a:r>
            <a:r>
              <a:rPr b="1" lang="en-GB" sz="5600">
                <a:solidFill>
                  <a:srgbClr val="383844"/>
                </a:solidFill>
                <a:highlight>
                  <a:srgbClr val="FFFFFF"/>
                </a:highlight>
                <a:latin typeface="Times New Roman"/>
                <a:ea typeface="Times New Roman"/>
                <a:cs typeface="Times New Roman"/>
                <a:sym typeface="Times New Roman"/>
              </a:rPr>
              <a:t>     </a:t>
            </a:r>
            <a:r>
              <a:rPr lang="en-GB" sz="5600">
                <a:solidFill>
                  <a:srgbClr val="383844"/>
                </a:solidFill>
                <a:highlight>
                  <a:srgbClr val="FFFFFF"/>
                </a:highlight>
                <a:latin typeface="Times New Roman"/>
                <a:ea typeface="Times New Roman"/>
                <a:cs typeface="Times New Roman"/>
                <a:sym typeface="Times New Roman"/>
              </a:rPr>
              <a:t>Artificial intelligence system reduces false-positive findings in the interpretation of breast ultrasound exams</a:t>
            </a:r>
            <a:endParaRPr sz="5600">
              <a:solidFill>
                <a:srgbClr val="383844"/>
              </a:solidFill>
              <a:highlight>
                <a:srgbClr val="FFFFFF"/>
              </a:highlight>
              <a:latin typeface="Times New Roman"/>
              <a:ea typeface="Times New Roman"/>
              <a:cs typeface="Times New Roman"/>
              <a:sym typeface="Times New Roman"/>
            </a:endParaRPr>
          </a:p>
          <a:p>
            <a:pPr indent="0" lvl="0" marL="0" rtl="0" algn="l">
              <a:lnSpc>
                <a:spcPct val="191666"/>
              </a:lnSpc>
              <a:spcBef>
                <a:spcPts val="1200"/>
              </a:spcBef>
              <a:spcAft>
                <a:spcPts val="0"/>
              </a:spcAft>
              <a:buNone/>
            </a:pPr>
            <a:r>
              <a:rPr b="1" lang="en-GB" sz="5600">
                <a:solidFill>
                  <a:srgbClr val="383844"/>
                </a:solidFill>
                <a:highlight>
                  <a:srgbClr val="FFFFFF"/>
                </a:highlight>
                <a:latin typeface="Times New Roman"/>
                <a:ea typeface="Times New Roman"/>
                <a:cs typeface="Times New Roman"/>
                <a:sym typeface="Times New Roman"/>
              </a:rPr>
              <a:t>Published in :      </a:t>
            </a:r>
            <a:r>
              <a:rPr lang="en-GB" sz="5600">
                <a:solidFill>
                  <a:srgbClr val="383844"/>
                </a:solidFill>
                <a:highlight>
                  <a:srgbClr val="FFFFFF"/>
                </a:highlight>
                <a:latin typeface="Times New Roman"/>
                <a:ea typeface="Times New Roman"/>
                <a:cs typeface="Times New Roman"/>
                <a:sym typeface="Times New Roman"/>
              </a:rPr>
              <a:t>Nature Communications, September 2021</a:t>
            </a:r>
            <a:endParaRPr sz="5600">
              <a:solidFill>
                <a:srgbClr val="383844"/>
              </a:solidFill>
              <a:highlight>
                <a:srgbClr val="FFFFFF"/>
              </a:highlight>
              <a:latin typeface="Times New Roman"/>
              <a:ea typeface="Times New Roman"/>
              <a:cs typeface="Times New Roman"/>
              <a:sym typeface="Times New Roman"/>
            </a:endParaRPr>
          </a:p>
          <a:p>
            <a:pPr indent="0" lvl="0" marL="0" rtl="0" algn="l">
              <a:lnSpc>
                <a:spcPct val="191666"/>
              </a:lnSpc>
              <a:spcBef>
                <a:spcPts val="0"/>
              </a:spcBef>
              <a:spcAft>
                <a:spcPts val="0"/>
              </a:spcAft>
              <a:buNone/>
            </a:pPr>
            <a:r>
              <a:rPr b="1" lang="en-GB" sz="5600">
                <a:solidFill>
                  <a:srgbClr val="383844"/>
                </a:solidFill>
                <a:highlight>
                  <a:srgbClr val="FFFFFF"/>
                </a:highlight>
                <a:latin typeface="Times New Roman"/>
                <a:ea typeface="Times New Roman"/>
                <a:cs typeface="Times New Roman"/>
                <a:sym typeface="Times New Roman"/>
              </a:rPr>
              <a:t>DOI  :                </a:t>
            </a:r>
            <a:r>
              <a:rPr b="1" lang="en-GB" sz="5600">
                <a:solidFill>
                  <a:srgbClr val="383844"/>
                </a:solidFill>
                <a:highlight>
                  <a:srgbClr val="FFFFFF"/>
                </a:highlight>
                <a:latin typeface="Times New Roman"/>
                <a:ea typeface="Times New Roman"/>
                <a:cs typeface="Times New Roman"/>
                <a:sym typeface="Times New Roman"/>
              </a:rPr>
              <a:t>  </a:t>
            </a:r>
            <a:r>
              <a:rPr lang="en-GB" sz="5600">
                <a:solidFill>
                  <a:srgbClr val="383844"/>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10.1038/s41467-021-26023-2</a:t>
            </a:r>
            <a:endParaRPr sz="5600">
              <a:solidFill>
                <a:srgbClr val="383844"/>
              </a:solidFill>
              <a:highlight>
                <a:srgbClr val="FFFFFF"/>
              </a:highlight>
              <a:latin typeface="Times New Roman"/>
              <a:ea typeface="Times New Roman"/>
              <a:cs typeface="Times New Roman"/>
              <a:sym typeface="Times New Roman"/>
            </a:endParaRPr>
          </a:p>
          <a:p>
            <a:pPr indent="0" lvl="0" marL="0" rtl="0" algn="l">
              <a:lnSpc>
                <a:spcPct val="191666"/>
              </a:lnSpc>
              <a:spcBef>
                <a:spcPts val="0"/>
              </a:spcBef>
              <a:spcAft>
                <a:spcPts val="0"/>
              </a:spcAft>
              <a:buNone/>
            </a:pPr>
            <a:r>
              <a:rPr b="1" lang="en-GB" sz="5600">
                <a:solidFill>
                  <a:srgbClr val="383844"/>
                </a:solidFill>
                <a:highlight>
                  <a:srgbClr val="FFFFFF"/>
                </a:highlight>
                <a:latin typeface="Times New Roman"/>
                <a:ea typeface="Times New Roman"/>
                <a:cs typeface="Times New Roman"/>
                <a:sym typeface="Times New Roman"/>
              </a:rPr>
              <a:t>Pubmed ID :       </a:t>
            </a:r>
            <a:r>
              <a:rPr lang="en-GB" sz="5600">
                <a:solidFill>
                  <a:srgbClr val="383844"/>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34561440</a:t>
            </a:r>
            <a:endParaRPr sz="5600">
              <a:solidFill>
                <a:srgbClr val="38384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70" name="Google Shape;70;p15"/>
          <p:cNvPicPr preferRelativeResize="0"/>
          <p:nvPr/>
        </p:nvPicPr>
        <p:blipFill>
          <a:blip r:embed="rId5">
            <a:alphaModFix/>
          </a:blip>
          <a:stretch>
            <a:fillRect/>
          </a:stretch>
        </p:blipFill>
        <p:spPr>
          <a:xfrm>
            <a:off x="1618070" y="0"/>
            <a:ext cx="590786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Discussion</a:t>
            </a:r>
            <a:endParaRPr b="1" sz="2900"/>
          </a:p>
        </p:txBody>
      </p:sp>
      <p:sp>
        <p:nvSpPr>
          <p:cNvPr id="315" name="Google Shape;315;p42"/>
          <p:cNvSpPr txBox="1"/>
          <p:nvPr>
            <p:ph idx="1" type="body"/>
          </p:nvPr>
        </p:nvSpPr>
        <p:spPr>
          <a:xfrm>
            <a:off x="311700" y="1251975"/>
            <a:ext cx="8520600" cy="3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50">
              <a:solidFill>
                <a:schemeClr val="dk1"/>
              </a:solidFill>
            </a:endParaRPr>
          </a:p>
          <a:p>
            <a:pPr indent="0" lvl="0" marL="0" rtl="0" algn="l">
              <a:spcBef>
                <a:spcPts val="1200"/>
              </a:spcBef>
              <a:spcAft>
                <a:spcPts val="0"/>
              </a:spcAft>
              <a:buNone/>
            </a:pPr>
            <a:r>
              <a:rPr b="1" lang="en-GB" sz="1400">
                <a:solidFill>
                  <a:schemeClr val="dk1"/>
                </a:solidFill>
                <a:latin typeface="Times New Roman"/>
                <a:ea typeface="Times New Roman"/>
                <a:cs typeface="Times New Roman"/>
                <a:sym typeface="Times New Roman"/>
              </a:rPr>
              <a:t>C</a:t>
            </a:r>
            <a:r>
              <a:rPr b="1" lang="en-GB" sz="1400">
                <a:solidFill>
                  <a:schemeClr val="dk1"/>
                </a:solidFill>
                <a:latin typeface="Times New Roman"/>
                <a:ea typeface="Times New Roman"/>
                <a:cs typeface="Times New Roman"/>
                <a:sym typeface="Times New Roman"/>
              </a:rPr>
              <a:t>ONs :</a:t>
            </a:r>
            <a:endParaRPr b="1" sz="1400">
              <a:solidFill>
                <a:schemeClr val="dk1"/>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Uses US imaging is a </a:t>
            </a:r>
            <a:r>
              <a:rPr lang="en-GB" sz="1400">
                <a:solidFill>
                  <a:schemeClr val="dk1"/>
                </a:solidFill>
                <a:highlight>
                  <a:srgbClr val="FCE5CD"/>
                </a:highlight>
                <a:latin typeface="Times New Roman"/>
                <a:ea typeface="Times New Roman"/>
                <a:cs typeface="Times New Roman"/>
                <a:sym typeface="Times New Roman"/>
              </a:rPr>
              <a:t>complementary modality</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highlight>
                  <a:srgbClr val="FCE5CD"/>
                </a:highlight>
                <a:latin typeface="Times New Roman"/>
                <a:ea typeface="Times New Roman"/>
                <a:cs typeface="Times New Roman"/>
                <a:sym typeface="Times New Roman"/>
              </a:rPr>
              <a:t>No account of risk factors</a:t>
            </a:r>
            <a:r>
              <a:rPr lang="en-GB" sz="1400">
                <a:solidFill>
                  <a:schemeClr val="dk1"/>
                </a:solidFill>
                <a:latin typeface="Times New Roman"/>
                <a:ea typeface="Times New Roman"/>
                <a:cs typeface="Times New Roman"/>
                <a:sym typeface="Times New Roman"/>
              </a:rPr>
              <a:t> as family history of breast cancer or BRCA gene test results.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Breast radiologists have access to other information as patient breast imaging,screen settings, multi modalities.</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Images in external test set were acquired by single US system, the technicians acquire multiple images from different views which are suspicious of malignancy.</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Studies used small datasets and did not evaluate the AI’s performance on sub-populations stratified by age and breast density, system wouldn’t  maintain performance across the broad range.</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316" name="Google Shape;31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322" name="Google Shape;322;p43"/>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 </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Results.                                                                                       S.no 12 </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Performance.                                                                              S.no 17 </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Use cases                                                                                    S.no 25</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Discussion                                                                                  S.no 28</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Conclusi</a:t>
            </a:r>
            <a:r>
              <a:rPr lang="en-GB" sz="2000">
                <a:solidFill>
                  <a:schemeClr val="dk1"/>
                </a:solidFill>
                <a:highlight>
                  <a:srgbClr val="00FF00"/>
                </a:highlight>
                <a:latin typeface="Times New Roman"/>
                <a:ea typeface="Times New Roman"/>
                <a:cs typeface="Times New Roman"/>
                <a:sym typeface="Times New Roman"/>
              </a:rPr>
              <a:t>on                                                                            </a:t>
            </a:r>
            <a:r>
              <a:rPr lang="en-GB" sz="2000">
                <a:solidFill>
                  <a:schemeClr val="dk1"/>
                </a:solidFill>
                <a:highlight>
                  <a:srgbClr val="00FF00"/>
                </a:highlight>
                <a:latin typeface="Times New Roman"/>
                <a:ea typeface="Times New Roman"/>
                <a:cs typeface="Times New Roman"/>
                <a:sym typeface="Times New Roman"/>
              </a:rPr>
              <a:t>     S.no 32</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 </a:t>
            </a:r>
            <a:endParaRPr sz="2000">
              <a:solidFill>
                <a:schemeClr val="dk1"/>
              </a:solidFill>
              <a:latin typeface="Times New Roman"/>
              <a:ea typeface="Times New Roman"/>
              <a:cs typeface="Times New Roman"/>
              <a:sym typeface="Times New Roman"/>
            </a:endParaRPr>
          </a:p>
        </p:txBody>
      </p:sp>
      <p:sp>
        <p:nvSpPr>
          <p:cNvPr id="323" name="Google Shape;32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Conclusion</a:t>
            </a:r>
            <a:endParaRPr b="1" sz="2900"/>
          </a:p>
        </p:txBody>
      </p:sp>
      <p:sp>
        <p:nvSpPr>
          <p:cNvPr id="329" name="Google Shape;329;p44"/>
          <p:cNvSpPr txBox="1"/>
          <p:nvPr>
            <p:ph idx="1" type="body"/>
          </p:nvPr>
        </p:nvSpPr>
        <p:spPr>
          <a:xfrm>
            <a:off x="311700" y="1287000"/>
            <a:ext cx="8520600" cy="3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50">
              <a:solidFill>
                <a:schemeClr val="dk1"/>
              </a:solidFill>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Deep learning models trained on large amount of data are able to produce diagnosis accurate as experienced radiologists.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Hybrid models made </a:t>
            </a:r>
            <a:r>
              <a:rPr lang="en-GB" sz="1400">
                <a:solidFill>
                  <a:schemeClr val="dk1"/>
                </a:solidFill>
                <a:highlight>
                  <a:srgbClr val="FCE5CD"/>
                </a:highlight>
                <a:latin typeface="Times New Roman"/>
                <a:ea typeface="Times New Roman"/>
                <a:cs typeface="Times New Roman"/>
                <a:sym typeface="Times New Roman"/>
              </a:rPr>
              <a:t>enhanced </a:t>
            </a:r>
            <a:r>
              <a:rPr lang="en-GB" sz="1400">
                <a:solidFill>
                  <a:schemeClr val="dk1"/>
                </a:solidFill>
                <a:highlight>
                  <a:srgbClr val="FCE5CD"/>
                </a:highlight>
                <a:latin typeface="Times New Roman"/>
                <a:ea typeface="Times New Roman"/>
                <a:cs typeface="Times New Roman"/>
                <a:sym typeface="Times New Roman"/>
              </a:rPr>
              <a:t>specificity</a:t>
            </a:r>
            <a:r>
              <a:rPr lang="en-GB" sz="1400">
                <a:solidFill>
                  <a:schemeClr val="dk1"/>
                </a:solidFill>
                <a:latin typeface="Times New Roman"/>
                <a:ea typeface="Times New Roman"/>
                <a:cs typeface="Times New Roman"/>
                <a:sym typeface="Times New Roman"/>
              </a:rPr>
              <a:t> and obviate 27.8% of requested biopsies.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Weakly supervised </a:t>
            </a:r>
            <a:r>
              <a:rPr lang="en-GB" sz="1400">
                <a:solidFill>
                  <a:schemeClr val="dk1"/>
                </a:solidFill>
                <a:latin typeface="Times New Roman"/>
                <a:ea typeface="Times New Roman"/>
                <a:cs typeface="Times New Roman"/>
                <a:sym typeface="Times New Roman"/>
              </a:rPr>
              <a:t>classification</a:t>
            </a:r>
            <a:r>
              <a:rPr lang="en-GB" sz="1400">
                <a:solidFill>
                  <a:schemeClr val="dk1"/>
                </a:solidFill>
                <a:latin typeface="Times New Roman"/>
                <a:ea typeface="Times New Roman"/>
                <a:cs typeface="Times New Roman"/>
                <a:sym typeface="Times New Roman"/>
              </a:rPr>
              <a:t> and localization, may enable utilization of deep learning.</a:t>
            </a:r>
            <a:endParaRPr b="1"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highlight>
                  <a:srgbClr val="FCE5CD"/>
                </a:highlight>
                <a:latin typeface="Times New Roman"/>
                <a:ea typeface="Times New Roman"/>
                <a:cs typeface="Times New Roman"/>
                <a:sym typeface="Times New Roman"/>
              </a:rPr>
              <a:t>Unable to determine patterns</a:t>
            </a:r>
            <a:r>
              <a:rPr lang="en-GB" sz="1400">
                <a:solidFill>
                  <a:schemeClr val="dk1"/>
                </a:solidFill>
                <a:latin typeface="Times New Roman"/>
                <a:ea typeface="Times New Roman"/>
                <a:cs typeface="Times New Roman"/>
                <a:sym typeface="Times New Roman"/>
              </a:rPr>
              <a:t> where the AI system correctly contradicted the majority of readers.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With appropriate localization information, the AI system might help human readers with more accurate diagnoses.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950">
              <a:solidFill>
                <a:schemeClr val="dk1"/>
              </a:solidFill>
            </a:endParaRPr>
          </a:p>
        </p:txBody>
      </p:sp>
      <p:sp>
        <p:nvSpPr>
          <p:cNvPr id="330" name="Google Shape;3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336" name="Google Shape;336;p45"/>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 </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Methods.                                                                                     S.no 10</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Results.                                                                                       S.no 12</a:t>
            </a:r>
            <a:endParaRPr sz="2000">
              <a:solidFill>
                <a:srgbClr val="999999"/>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Performance.                                                                              S.no 17</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Use cases                                                                                    S.no 25</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Discussion                                                                                  S.no 28</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rgbClr val="999999"/>
              </a:buClr>
              <a:buSzPts val="2000"/>
              <a:buFont typeface="Times New Roman"/>
              <a:buChar char="●"/>
            </a:pPr>
            <a:r>
              <a:rPr lang="en-GB" sz="2000">
                <a:solidFill>
                  <a:srgbClr val="999999"/>
                </a:solidFill>
                <a:latin typeface="Times New Roman"/>
                <a:ea typeface="Times New Roman"/>
                <a:cs typeface="Times New Roman"/>
                <a:sym typeface="Times New Roman"/>
              </a:rPr>
              <a:t>Conclusion                                                                                 S.no	32</a:t>
            </a:r>
            <a:endParaRPr sz="2000">
              <a:solidFill>
                <a:srgbClr val="999999"/>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References.                                                                                 S.no 34</a:t>
            </a:r>
            <a:endParaRPr sz="2000">
              <a:solidFill>
                <a:schemeClr val="dk1"/>
              </a:solidFill>
              <a:highlight>
                <a:srgbClr val="00FF00"/>
              </a:highlight>
              <a:latin typeface="Times New Roman"/>
              <a:ea typeface="Times New Roman"/>
              <a:cs typeface="Times New Roman"/>
              <a:sym typeface="Times New Roman"/>
            </a:endParaRPr>
          </a:p>
        </p:txBody>
      </p:sp>
      <p:sp>
        <p:nvSpPr>
          <p:cNvPr id="337" name="Google Shape;3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References</a:t>
            </a:r>
            <a:endParaRPr b="1" sz="2900"/>
          </a:p>
        </p:txBody>
      </p:sp>
      <p:sp>
        <p:nvSpPr>
          <p:cNvPr id="343" name="Google Shape;343;p46"/>
          <p:cNvSpPr txBox="1"/>
          <p:nvPr>
            <p:ph idx="1" type="body"/>
          </p:nvPr>
        </p:nvSpPr>
        <p:spPr>
          <a:xfrm>
            <a:off x="311700" y="1302575"/>
            <a:ext cx="8520600" cy="3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50">
              <a:solidFill>
                <a:schemeClr val="dk1"/>
              </a:solidFill>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Shen, Y., Shamout, F. E., Oliver, J. R., Witowski, J., Kannan, K., Park, J., Wu, N., Huddleston, C., Wolfson, S., Millet, A., Ehrenpreis, R., Awal, D., Tyma, C., Samreen, N., Gao, Y., Chhor, C., Gandhi, S., Lee, C., Kumari-Subaiya, S., … Geras, K. J. (2021). Artificial intelligence system reduces false-positive findings in the interpretation of breast ultrasound exams. </a:t>
            </a:r>
            <a:r>
              <a:rPr i="1" lang="en-GB" sz="1400">
                <a:solidFill>
                  <a:schemeClr val="dk1"/>
                </a:solidFill>
                <a:latin typeface="Times New Roman"/>
                <a:ea typeface="Times New Roman"/>
                <a:cs typeface="Times New Roman"/>
                <a:sym typeface="Times New Roman"/>
              </a:rPr>
              <a:t>Nature Communications 2021 12:1</a:t>
            </a:r>
            <a:r>
              <a:rPr lang="en-GB" sz="1400">
                <a:solidFill>
                  <a:schemeClr val="dk1"/>
                </a:solidFill>
                <a:latin typeface="Times New Roman"/>
                <a:ea typeface="Times New Roman"/>
                <a:cs typeface="Times New Roman"/>
                <a:sym typeface="Times New Roman"/>
              </a:rPr>
              <a:t>, </a:t>
            </a:r>
            <a:r>
              <a:rPr i="1" lang="en-GB" sz="1400">
                <a:solidFill>
                  <a:schemeClr val="dk1"/>
                </a:solidFill>
                <a:latin typeface="Times New Roman"/>
                <a:ea typeface="Times New Roman"/>
                <a:cs typeface="Times New Roman"/>
                <a:sym typeface="Times New Roman"/>
              </a:rPr>
              <a:t>12</a:t>
            </a:r>
            <a:r>
              <a:rPr lang="en-GB" sz="1400">
                <a:solidFill>
                  <a:schemeClr val="dk1"/>
                </a:solidFill>
                <a:latin typeface="Times New Roman"/>
                <a:ea typeface="Times New Roman"/>
                <a:cs typeface="Times New Roman"/>
                <a:sym typeface="Times New Roman"/>
              </a:rPr>
              <a:t>(1), 1–13. https://doi.org/10.1038/s41467-021-26023-2</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344" name="Google Shape;3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idx="1" type="body"/>
          </p:nvPr>
        </p:nvSpPr>
        <p:spPr>
          <a:xfrm>
            <a:off x="311700" y="1302575"/>
            <a:ext cx="8520600" cy="35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950">
              <a:solidFill>
                <a:schemeClr val="dk1"/>
              </a:solidFill>
            </a:endParaRPr>
          </a:p>
          <a:p>
            <a:pPr indent="0" lvl="0" marL="0" rtl="0" algn="l">
              <a:spcBef>
                <a:spcPts val="1200"/>
              </a:spcBef>
              <a:spcAft>
                <a:spcPts val="1200"/>
              </a:spcAft>
              <a:buNone/>
            </a:pPr>
            <a:r>
              <a:t/>
            </a:r>
            <a:endParaRPr sz="950">
              <a:solidFill>
                <a:schemeClr val="dk1"/>
              </a:solidFill>
            </a:endParaRPr>
          </a:p>
        </p:txBody>
      </p:sp>
      <p:sp>
        <p:nvSpPr>
          <p:cNvPr id="350" name="Google Shape;35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351" name="Google Shape;351;p4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Subject of importance due to many reasons : in 2021</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281,550</a:t>
            </a:r>
            <a:r>
              <a:rPr lang="en-GB" sz="1400">
                <a:solidFill>
                  <a:schemeClr val="dk1"/>
                </a:solidFill>
                <a:latin typeface="Times New Roman"/>
                <a:ea typeface="Times New Roman"/>
                <a:cs typeface="Times New Roman"/>
                <a:sym typeface="Times New Roman"/>
              </a:rPr>
              <a:t> new cases (U.S.)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b="1" lang="en-GB" sz="1400">
                <a:solidFill>
                  <a:schemeClr val="dk1"/>
                </a:solidFill>
                <a:latin typeface="Times New Roman"/>
                <a:ea typeface="Times New Roman"/>
                <a:cs typeface="Times New Roman"/>
                <a:sym typeface="Times New Roman"/>
              </a:rPr>
              <a:t>~43,600</a:t>
            </a:r>
            <a:r>
              <a:rPr lang="en-GB" sz="1400">
                <a:solidFill>
                  <a:schemeClr val="dk1"/>
                </a:solidFill>
                <a:latin typeface="Times New Roman"/>
                <a:ea typeface="Times New Roman"/>
                <a:cs typeface="Times New Roman"/>
                <a:sym typeface="Times New Roman"/>
              </a:rPr>
              <a:t> deaths (U.S.)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Early detection is of utmost importance.</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Two ways of detection : </a:t>
            </a:r>
            <a:r>
              <a:rPr lang="en-GB" sz="1400">
                <a:solidFill>
                  <a:schemeClr val="dk1"/>
                </a:solidFill>
                <a:highlight>
                  <a:srgbClr val="00FF00"/>
                </a:highlight>
                <a:latin typeface="Times New Roman"/>
                <a:ea typeface="Times New Roman"/>
                <a:cs typeface="Times New Roman"/>
                <a:sym typeface="Times New Roman"/>
              </a:rPr>
              <a:t>UltraSound and Mammography</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Issues : </a:t>
            </a:r>
            <a:r>
              <a:rPr lang="en-GB" sz="1400">
                <a:solidFill>
                  <a:schemeClr val="dk1"/>
                </a:solidFill>
                <a:highlight>
                  <a:srgbClr val="FFFF00"/>
                </a:highlight>
                <a:latin typeface="Times New Roman"/>
                <a:ea typeface="Times New Roman"/>
                <a:cs typeface="Times New Roman"/>
                <a:sym typeface="Times New Roman"/>
              </a:rPr>
              <a:t>dense tissue drops sensitivity</a:t>
            </a:r>
            <a:r>
              <a:rPr lang="en-GB" sz="1400">
                <a:solidFill>
                  <a:schemeClr val="dk1"/>
                </a:solidFill>
                <a:latin typeface="Times New Roman"/>
                <a:ea typeface="Times New Roman"/>
                <a:cs typeface="Times New Roman"/>
                <a:sym typeface="Times New Roman"/>
              </a:rPr>
              <a:t> of mammograph from </a:t>
            </a:r>
            <a:r>
              <a:rPr b="1" lang="en-GB" sz="1400">
                <a:solidFill>
                  <a:schemeClr val="dk1"/>
                </a:solidFill>
                <a:latin typeface="Times New Roman"/>
                <a:ea typeface="Times New Roman"/>
                <a:cs typeface="Times New Roman"/>
                <a:sym typeface="Times New Roman"/>
              </a:rPr>
              <a:t>85% </a:t>
            </a:r>
            <a:r>
              <a:rPr lang="en-GB" sz="1400">
                <a:solidFill>
                  <a:schemeClr val="dk1"/>
                </a:solidFill>
                <a:latin typeface="Times New Roman"/>
                <a:ea typeface="Times New Roman"/>
                <a:cs typeface="Times New Roman"/>
                <a:sym typeface="Times New Roman"/>
              </a:rPr>
              <a:t>to </a:t>
            </a:r>
            <a:r>
              <a:rPr b="1" lang="en-GB" sz="1400">
                <a:solidFill>
                  <a:schemeClr val="dk1"/>
                </a:solidFill>
                <a:latin typeface="Times New Roman"/>
                <a:ea typeface="Times New Roman"/>
                <a:cs typeface="Times New Roman"/>
                <a:sym typeface="Times New Roman"/>
              </a:rPr>
              <a:t>48–64%. (group most vulnerable)</a:t>
            </a:r>
            <a:endParaRPr b="1"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1"/>
              </a:solidFill>
              <a:latin typeface="Times New Roman"/>
              <a:ea typeface="Times New Roman"/>
              <a:cs typeface="Times New Roman"/>
              <a:sym typeface="Times New Roman"/>
            </a:endParaRPr>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78" name="Google Shape;78;p16"/>
          <p:cNvPicPr preferRelativeResize="0"/>
          <p:nvPr/>
        </p:nvPicPr>
        <p:blipFill>
          <a:blip r:embed="rId3">
            <a:alphaModFix/>
          </a:blip>
          <a:stretch>
            <a:fillRect/>
          </a:stretch>
        </p:blipFill>
        <p:spPr>
          <a:xfrm>
            <a:off x="55675" y="255787"/>
            <a:ext cx="4309898" cy="3232424"/>
          </a:xfrm>
          <a:prstGeom prst="rect">
            <a:avLst/>
          </a:prstGeom>
          <a:noFill/>
          <a:ln cap="flat" cmpd="sng" w="38100">
            <a:solidFill>
              <a:schemeClr val="dk1"/>
            </a:solidFill>
            <a:prstDash val="solid"/>
            <a:round/>
            <a:headEnd len="sm" w="sm" type="none"/>
            <a:tailEnd len="sm" w="sm" type="none"/>
          </a:ln>
        </p:spPr>
      </p:pic>
      <p:pic>
        <p:nvPicPr>
          <p:cNvPr id="79" name="Google Shape;79;p16"/>
          <p:cNvPicPr preferRelativeResize="0"/>
          <p:nvPr/>
        </p:nvPicPr>
        <p:blipFill>
          <a:blip r:embed="rId4">
            <a:alphaModFix/>
          </a:blip>
          <a:stretch>
            <a:fillRect/>
          </a:stretch>
        </p:blipFill>
        <p:spPr>
          <a:xfrm>
            <a:off x="4421154" y="1718638"/>
            <a:ext cx="4599995" cy="3232425"/>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8"/>
                                        </p:tgtEl>
                                        <p:attrNameLst>
                                          <p:attrName>ppt_x</p:attrName>
                                        </p:attrNameLst>
                                      </p:cBhvr>
                                      <p:tavLst>
                                        <p:tav fmla="" tm="0">
                                          <p:val>
                                            <p:strVal val="#ppt_x"/>
                                          </p:val>
                                        </p:tav>
                                        <p:tav fmla="" tm="100000">
                                          <p:val>
                                            <p:strVal val="#ppt_x-1"/>
                                          </p:val>
                                        </p:tav>
                                      </p:tavLst>
                                    </p:anim>
                                    <p:set>
                                      <p:cBhvr>
                                        <p:cTn dur="1" fill="hold">
                                          <p:stCondLst>
                                            <p:cond delay="1000"/>
                                          </p:stCondLst>
                                        </p:cTn>
                                        <p:tgtEl>
                                          <p:spTgt spid="7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1000"/>
                                        <p:tgtEl>
                                          <p:spTgt spid="79"/>
                                        </p:tgtEl>
                                        <p:attrNameLst>
                                          <p:attrName>ppt_x</p:attrName>
                                        </p:attrNameLst>
                                      </p:cBhvr>
                                      <p:tavLst>
                                        <p:tav fmla="" tm="0">
                                          <p:val>
                                            <p:strVal val="#ppt_x"/>
                                          </p:val>
                                        </p:tav>
                                        <p:tav fmla="" tm="100000">
                                          <p:val>
                                            <p:strVal val="#ppt_x+1"/>
                                          </p:val>
                                        </p:tav>
                                      </p:tavLst>
                                    </p:anim>
                                    <p:set>
                                      <p:cBhvr>
                                        <p:cTn dur="1" fill="hold">
                                          <p:stCondLst>
                                            <p:cond delay="1000"/>
                                          </p:stCondLst>
                                        </p:cTn>
                                        <p:tgtEl>
                                          <p:spTgt spid="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chemeClr val="dk1"/>
                </a:solidFill>
                <a:latin typeface="Times New Roman"/>
                <a:ea typeface="Times New Roman"/>
                <a:cs typeface="Times New Roman"/>
                <a:sym typeface="Times New Roman"/>
              </a:rPr>
              <a:t>Factors influencing </a:t>
            </a:r>
            <a:r>
              <a:rPr lang="en-GB" sz="1400">
                <a:solidFill>
                  <a:schemeClr val="dk1"/>
                </a:solidFill>
                <a:highlight>
                  <a:srgbClr val="FFFF00"/>
                </a:highlight>
                <a:latin typeface="Times New Roman"/>
                <a:ea typeface="Times New Roman"/>
                <a:cs typeface="Times New Roman"/>
                <a:sym typeface="Times New Roman"/>
              </a:rPr>
              <a:t>follow-up imaging, test biopsy or suspicion of malignancy</a:t>
            </a:r>
            <a:r>
              <a:rPr lang="en-GB" sz="1400">
                <a:solidFill>
                  <a:schemeClr val="dk1"/>
                </a:solidFill>
                <a:latin typeface="Times New Roman"/>
                <a:ea typeface="Times New Roman"/>
                <a:cs typeface="Times New Roman"/>
                <a:sym typeface="Times New Roman"/>
              </a:rPr>
              <a:t> are </a:t>
            </a:r>
            <a:r>
              <a:rPr lang="en-GB" sz="1400">
                <a:solidFill>
                  <a:schemeClr val="dk1"/>
                </a:solidFill>
                <a:latin typeface="Times New Roman"/>
                <a:ea typeface="Times New Roman"/>
                <a:cs typeface="Times New Roman"/>
                <a:sym typeface="Times New Roman"/>
              </a:rPr>
              <a:t>features as :</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Lesion size.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Shape.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Margin.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Echogenicity.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Posterior acoustic features.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Orientation.</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GB" sz="1400">
                <a:solidFill>
                  <a:schemeClr val="dk1"/>
                </a:solidFill>
                <a:latin typeface="Times New Roman"/>
                <a:ea typeface="Times New Roman"/>
                <a:cs typeface="Times New Roman"/>
                <a:sym typeface="Times New Roman"/>
              </a:rPr>
              <a:t>However due to intra-reader variability in these recommendations, and breast US interpretation has led to increasing the number of </a:t>
            </a:r>
            <a:r>
              <a:rPr b="1" lang="en-GB" sz="1400">
                <a:solidFill>
                  <a:schemeClr val="dk1"/>
                </a:solidFill>
                <a:highlight>
                  <a:srgbClr val="00FF00"/>
                </a:highlight>
                <a:latin typeface="Times New Roman"/>
                <a:ea typeface="Times New Roman"/>
                <a:cs typeface="Times New Roman"/>
                <a:sym typeface="Times New Roman"/>
              </a:rPr>
              <a:t>false-positive</a:t>
            </a:r>
            <a:r>
              <a:rPr lang="en-GB" sz="1400">
                <a:solidFill>
                  <a:schemeClr val="dk1"/>
                </a:solidFill>
                <a:latin typeface="Times New Roman"/>
                <a:ea typeface="Times New Roman"/>
                <a:cs typeface="Times New Roman"/>
                <a:sym typeface="Times New Roman"/>
              </a:rPr>
              <a:t> findings.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1"/>
              </a:solidFill>
              <a:latin typeface="Times New Roman"/>
              <a:ea typeface="Times New Roman"/>
              <a:cs typeface="Times New Roman"/>
              <a:sym typeface="Times New Roman"/>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87" name="Google Shape;87;p17"/>
          <p:cNvPicPr preferRelativeResize="0"/>
          <p:nvPr/>
        </p:nvPicPr>
        <p:blipFill>
          <a:blip r:embed="rId3">
            <a:alphaModFix/>
          </a:blip>
          <a:stretch>
            <a:fillRect/>
          </a:stretch>
        </p:blipFill>
        <p:spPr>
          <a:xfrm>
            <a:off x="1067775" y="600625"/>
            <a:ext cx="7008451" cy="3942251"/>
          </a:xfrm>
          <a:prstGeom prst="rect">
            <a:avLst/>
          </a:prstGeom>
          <a:noFill/>
          <a:ln cap="flat" cmpd="sng" w="38100">
            <a:solidFill>
              <a:schemeClr val="dk1"/>
            </a:solidFill>
            <a:prstDash val="solid"/>
            <a:round/>
            <a:headEnd len="sm" w="sm" type="none"/>
            <a:tailEnd len="sm" w="sm" type="none"/>
          </a:ln>
        </p:spPr>
      </p:pic>
      <p:pic>
        <p:nvPicPr>
          <p:cNvPr id="88" name="Google Shape;88;p17"/>
          <p:cNvPicPr preferRelativeResize="0"/>
          <p:nvPr/>
        </p:nvPicPr>
        <p:blipFill>
          <a:blip r:embed="rId4">
            <a:alphaModFix/>
          </a:blip>
          <a:stretch>
            <a:fillRect/>
          </a:stretch>
        </p:blipFill>
        <p:spPr>
          <a:xfrm>
            <a:off x="1067786" y="600625"/>
            <a:ext cx="7008440" cy="3942251"/>
          </a:xfrm>
          <a:prstGeom prst="rect">
            <a:avLst/>
          </a:prstGeom>
          <a:noFill/>
          <a:ln cap="flat" cmpd="sng" w="38100">
            <a:solidFill>
              <a:schemeClr val="dk1"/>
            </a:solidFill>
            <a:prstDash val="solid"/>
            <a:round/>
            <a:headEnd len="sm" w="sm" type="none"/>
            <a:tailEnd len="sm" w="sm" type="none"/>
          </a:ln>
        </p:spPr>
      </p:pic>
      <p:pic>
        <p:nvPicPr>
          <p:cNvPr id="89" name="Google Shape;89;p17"/>
          <p:cNvPicPr preferRelativeResize="0"/>
          <p:nvPr/>
        </p:nvPicPr>
        <p:blipFill>
          <a:blip r:embed="rId5">
            <a:alphaModFix/>
          </a:blip>
          <a:stretch>
            <a:fillRect/>
          </a:stretch>
        </p:blipFill>
        <p:spPr>
          <a:xfrm>
            <a:off x="1067787" y="600625"/>
            <a:ext cx="7008435" cy="3942251"/>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7"/>
                                        </p:tgtEl>
                                      </p:cBhvr>
                                    </p:animEffect>
                                    <p:set>
                                      <p:cBhvr>
                                        <p:cTn dur="1" fill="hold">
                                          <p:stCondLst>
                                            <p:cond delay="1000"/>
                                          </p:stCondLst>
                                        </p:cTn>
                                        <p:tgtEl>
                                          <p:spTgt spid="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
                                        </p:tgtEl>
                                      </p:cBhvr>
                                    </p:animEffect>
                                    <p:set>
                                      <p:cBhvr>
                                        <p:cTn dur="1" fill="hold">
                                          <p:stCondLst>
                                            <p:cond delay="1000"/>
                                          </p:stCondLst>
                                        </p:cTn>
                                        <p:tgtEl>
                                          <p:spTgt spid="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solidFill>
                  <a:schemeClr val="dk1"/>
                </a:solidFill>
                <a:latin typeface="Georgia"/>
                <a:ea typeface="Georgia"/>
                <a:cs typeface="Georgia"/>
                <a:sym typeface="Georgia"/>
              </a:rPr>
              <a:t>Old  V.S  New</a:t>
            </a:r>
            <a:endParaRPr>
              <a:solidFill>
                <a:schemeClr val="dk1"/>
              </a:solidFill>
              <a:latin typeface="Georgia"/>
              <a:ea typeface="Georgia"/>
              <a:cs typeface="Georgia"/>
              <a:sym typeface="Georgia"/>
            </a:endParaRPr>
          </a:p>
          <a:p>
            <a:pPr indent="0" lvl="0" marL="0" rtl="0" algn="l">
              <a:lnSpc>
                <a:spcPct val="100000"/>
              </a:lnSpc>
              <a:spcBef>
                <a:spcPts val="1200"/>
              </a:spcBef>
              <a:spcAft>
                <a:spcPts val="0"/>
              </a:spcAft>
              <a:buNone/>
            </a:pPr>
            <a:r>
              <a:rPr b="1" lang="en-GB" sz="1400">
                <a:solidFill>
                  <a:schemeClr val="dk1"/>
                </a:solidFill>
                <a:latin typeface="Times New Roman"/>
                <a:ea typeface="Times New Roman"/>
                <a:cs typeface="Times New Roman"/>
                <a:sym typeface="Times New Roman"/>
              </a:rPr>
              <a:t>Old</a:t>
            </a:r>
            <a:r>
              <a:rPr lang="en-GB" sz="1400">
                <a:solidFill>
                  <a:schemeClr val="dk1"/>
                </a:solidFill>
                <a:latin typeface="Times New Roman"/>
                <a:ea typeface="Times New Roman"/>
                <a:cs typeface="Times New Roman"/>
                <a:sym typeface="Times New Roman"/>
              </a:rPr>
              <a:t>  : Relied on </a:t>
            </a:r>
            <a:r>
              <a:rPr lang="en-GB" sz="1400">
                <a:solidFill>
                  <a:schemeClr val="dk1"/>
                </a:solidFill>
                <a:highlight>
                  <a:srgbClr val="00FF00"/>
                </a:highlight>
                <a:latin typeface="Times New Roman"/>
                <a:ea typeface="Times New Roman"/>
                <a:cs typeface="Times New Roman"/>
                <a:sym typeface="Times New Roman"/>
              </a:rPr>
              <a:t>handcrafted visual features</a:t>
            </a:r>
            <a:r>
              <a:rPr lang="en-GB" sz="1400">
                <a:solidFill>
                  <a:schemeClr val="dk1"/>
                </a:solidFill>
                <a:latin typeface="Times New Roman"/>
                <a:ea typeface="Times New Roman"/>
                <a:cs typeface="Times New Roman"/>
                <a:sym typeface="Times New Roman"/>
              </a:rPr>
              <a:t> that are difficult to generalize.</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400">
                <a:solidFill>
                  <a:schemeClr val="dk1"/>
                </a:solidFill>
                <a:latin typeface="Times New Roman"/>
                <a:ea typeface="Times New Roman"/>
                <a:cs typeface="Times New Roman"/>
                <a:sym typeface="Times New Roman"/>
              </a:rPr>
              <a:t>New</a:t>
            </a:r>
            <a:r>
              <a:rPr lang="en-GB" sz="1400">
                <a:solidFill>
                  <a:schemeClr val="dk1"/>
                </a:solidFill>
                <a:latin typeface="Times New Roman"/>
                <a:ea typeface="Times New Roman"/>
                <a:cs typeface="Times New Roman"/>
                <a:sym typeface="Times New Roman"/>
              </a:rPr>
              <a:t> : </a:t>
            </a:r>
            <a:r>
              <a:rPr lang="en-GB" sz="1400">
                <a:solidFill>
                  <a:schemeClr val="dk1"/>
                </a:solidFill>
                <a:highlight>
                  <a:srgbClr val="00FF00"/>
                </a:highlight>
                <a:latin typeface="Times New Roman"/>
                <a:ea typeface="Times New Roman"/>
                <a:cs typeface="Times New Roman"/>
                <a:sym typeface="Times New Roman"/>
              </a:rPr>
              <a:t>Deep learning, AI systems, automated diagnosis</a:t>
            </a:r>
            <a:r>
              <a:rPr lang="en-GB" sz="1400">
                <a:solidFill>
                  <a:schemeClr val="dk1"/>
                </a:solidFill>
                <a:latin typeface="Times New Roman"/>
                <a:ea typeface="Times New Roman"/>
                <a:cs typeface="Times New Roman"/>
                <a:sym typeface="Times New Roman"/>
              </a:rPr>
              <a:t> of breast cancer from US images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Issue  1 : Pixel-level labels need </a:t>
            </a:r>
            <a:r>
              <a:rPr lang="en-GB" sz="1400">
                <a:solidFill>
                  <a:schemeClr val="dk1"/>
                </a:solidFill>
                <a:highlight>
                  <a:srgbClr val="FFFF00"/>
                </a:highlight>
                <a:latin typeface="Times New Roman"/>
                <a:ea typeface="Times New Roman"/>
                <a:cs typeface="Times New Roman"/>
                <a:sym typeface="Times New Roman"/>
              </a:rPr>
              <a:t>manually mark images by expert</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Issue  2 : Existing </a:t>
            </a:r>
            <a:r>
              <a:rPr lang="en-GB" sz="1400">
                <a:solidFill>
                  <a:schemeClr val="dk1"/>
                </a:solidFill>
                <a:highlight>
                  <a:srgbClr val="FFFF00"/>
                </a:highlight>
                <a:latin typeface="Times New Roman"/>
                <a:ea typeface="Times New Roman"/>
                <a:cs typeface="Times New Roman"/>
                <a:sym typeface="Times New Roman"/>
              </a:rPr>
              <a:t>studies done on small datasets</a:t>
            </a:r>
            <a:r>
              <a:rPr lang="en-GB" sz="1400">
                <a:solidFill>
                  <a:schemeClr val="dk1"/>
                </a:solidFill>
                <a:latin typeface="Times New Roman"/>
                <a:ea typeface="Times New Roman"/>
                <a:cs typeface="Times New Roman"/>
                <a:sym typeface="Times New Roman"/>
              </a:rPr>
              <a:t> which might not sufficient for clinical deployment.</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Issue  3 : </a:t>
            </a:r>
            <a:r>
              <a:rPr lang="en-GB" sz="1400">
                <a:solidFill>
                  <a:schemeClr val="dk1"/>
                </a:solidFill>
                <a:highlight>
                  <a:srgbClr val="FFFF00"/>
                </a:highlight>
                <a:latin typeface="Times New Roman"/>
                <a:ea typeface="Times New Roman"/>
                <a:cs typeface="Times New Roman"/>
                <a:sym typeface="Times New Roman"/>
              </a:rPr>
              <a:t>Proprietary technique</a:t>
            </a:r>
            <a:r>
              <a:rPr lang="en-GB" sz="1400">
                <a:solidFill>
                  <a:schemeClr val="dk1"/>
                </a:solidFill>
                <a:latin typeface="Times New Roman"/>
                <a:ea typeface="Times New Roman"/>
                <a:cs typeface="Times New Roman"/>
                <a:sym typeface="Times New Roman"/>
              </a:rPr>
              <a:t> is by manufacturer.</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Issue  4 : Biased towards only </a:t>
            </a:r>
            <a:r>
              <a:rPr lang="en-GB" sz="1400">
                <a:solidFill>
                  <a:schemeClr val="dk1"/>
                </a:solidFill>
                <a:highlight>
                  <a:srgbClr val="FFFF00"/>
                </a:highlight>
                <a:latin typeface="Times New Roman"/>
                <a:ea typeface="Times New Roman"/>
                <a:cs typeface="Times New Roman"/>
                <a:sym typeface="Times New Roman"/>
              </a:rPr>
              <a:t>two labels</a:t>
            </a:r>
            <a:r>
              <a:rPr lang="en-GB" sz="1400">
                <a:solidFill>
                  <a:schemeClr val="dk1"/>
                </a:solidFill>
                <a:latin typeface="Times New Roman"/>
                <a:ea typeface="Times New Roman"/>
                <a:cs typeface="Times New Roman"/>
                <a:sym typeface="Times New Roman"/>
              </a:rPr>
              <a:t> </a:t>
            </a:r>
            <a:r>
              <a:rPr i="1" lang="en-GB" sz="1400" u="sng">
                <a:solidFill>
                  <a:schemeClr val="dk1"/>
                </a:solidFill>
                <a:latin typeface="Times New Roman"/>
                <a:ea typeface="Times New Roman"/>
                <a:cs typeface="Times New Roman"/>
                <a:sym typeface="Times New Roman"/>
              </a:rPr>
              <a:t>‘benign’ &amp; ‘malignant’</a:t>
            </a:r>
            <a:r>
              <a:rPr lang="en-GB"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400">
                <a:solidFill>
                  <a:schemeClr val="dk1"/>
                </a:solidFill>
                <a:latin typeface="Times New Roman"/>
                <a:ea typeface="Times New Roman"/>
                <a:cs typeface="Times New Roman"/>
                <a:sym typeface="Times New Roman"/>
              </a:rPr>
              <a:t>Other Issues</a:t>
            </a:r>
            <a:r>
              <a:rPr lang="en-GB" sz="1400">
                <a:solidFill>
                  <a:schemeClr val="dk1"/>
                </a:solidFill>
                <a:latin typeface="Times New Roman"/>
                <a:ea typeface="Times New Roman"/>
                <a:cs typeface="Times New Roman"/>
                <a:sym typeface="Times New Roman"/>
              </a:rPr>
              <a:t> :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the majority of breast cancer screening exams are negative (no lesions are present).</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Old systems were black box models.</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Only recent study focused on explainable AI. </a:t>
            </a:r>
            <a:endParaRPr sz="1400">
              <a:solidFill>
                <a:schemeClr val="dk1"/>
              </a:solidFill>
              <a:latin typeface="Times New Roman"/>
              <a:ea typeface="Times New Roman"/>
              <a:cs typeface="Times New Roman"/>
              <a:sym typeface="Times New Roman"/>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97" name="Google Shape;97;p18"/>
          <p:cNvPicPr preferRelativeResize="0"/>
          <p:nvPr/>
        </p:nvPicPr>
        <p:blipFill>
          <a:blip r:embed="rId3">
            <a:alphaModFix/>
          </a:blip>
          <a:stretch>
            <a:fillRect/>
          </a:stretch>
        </p:blipFill>
        <p:spPr>
          <a:xfrm rot="792197">
            <a:off x="6981696" y="3324800"/>
            <a:ext cx="1490750" cy="1437275"/>
          </a:xfrm>
          <a:prstGeom prst="rect">
            <a:avLst/>
          </a:prstGeom>
          <a:noFill/>
          <a:ln>
            <a:noFill/>
          </a:ln>
        </p:spPr>
      </p:pic>
      <p:pic>
        <p:nvPicPr>
          <p:cNvPr id="98" name="Google Shape;98;p18"/>
          <p:cNvPicPr preferRelativeResize="0"/>
          <p:nvPr/>
        </p:nvPicPr>
        <p:blipFill>
          <a:blip r:embed="rId4">
            <a:alphaModFix/>
          </a:blip>
          <a:stretch>
            <a:fillRect/>
          </a:stretch>
        </p:blipFill>
        <p:spPr>
          <a:xfrm>
            <a:off x="2744550" y="253163"/>
            <a:ext cx="3654925" cy="4637176"/>
          </a:xfrm>
          <a:prstGeom prst="rect">
            <a:avLst/>
          </a:prstGeom>
          <a:noFill/>
          <a:ln cap="flat" cmpd="sng" w="381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8"/>
                                        </p:tgtEl>
                                      </p:cBhvr>
                                    </p:animEffect>
                                    <p:set>
                                      <p:cBhvr>
                                        <p:cTn dur="1" fill="hold">
                                          <p:stCondLst>
                                            <p:cond delay="100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400" u="sng">
                <a:solidFill>
                  <a:schemeClr val="dk1"/>
                </a:solidFill>
                <a:latin typeface="Times New Roman"/>
                <a:ea typeface="Times New Roman"/>
                <a:cs typeface="Times New Roman"/>
                <a:sym typeface="Times New Roman"/>
              </a:rPr>
              <a:t>What can their System do ?</a:t>
            </a:r>
            <a:endParaRPr b="1" sz="14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400" u="sng">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E</a:t>
            </a:r>
            <a:r>
              <a:rPr lang="en-GB" sz="1400">
                <a:solidFill>
                  <a:schemeClr val="dk1"/>
                </a:solidFill>
                <a:latin typeface="Times New Roman"/>
                <a:ea typeface="Times New Roman"/>
                <a:cs typeface="Times New Roman"/>
                <a:sym typeface="Times New Roman"/>
              </a:rPr>
              <a:t>xplain its predictions by </a:t>
            </a:r>
            <a:r>
              <a:rPr lang="en-GB" sz="1400">
                <a:solidFill>
                  <a:schemeClr val="dk1"/>
                </a:solidFill>
                <a:highlight>
                  <a:srgbClr val="FFFF00"/>
                </a:highlight>
                <a:latin typeface="Times New Roman"/>
                <a:ea typeface="Times New Roman"/>
                <a:cs typeface="Times New Roman"/>
                <a:sym typeface="Times New Roman"/>
              </a:rPr>
              <a:t>indicating locations</a:t>
            </a:r>
            <a:r>
              <a:rPr lang="en-GB" sz="1400">
                <a:solidFill>
                  <a:schemeClr val="dk1"/>
                </a:solidFill>
                <a:latin typeface="Times New Roman"/>
                <a:ea typeface="Times New Roman"/>
                <a:cs typeface="Times New Roman"/>
                <a:sym typeface="Times New Roman"/>
              </a:rPr>
              <a:t> of malignant lesions.</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Trained with </a:t>
            </a:r>
            <a:r>
              <a:rPr lang="en-GB" sz="1400">
                <a:solidFill>
                  <a:schemeClr val="dk1"/>
                </a:solidFill>
                <a:highlight>
                  <a:srgbClr val="FFFF00"/>
                </a:highlight>
                <a:latin typeface="Times New Roman"/>
                <a:ea typeface="Times New Roman"/>
                <a:cs typeface="Times New Roman"/>
                <a:sym typeface="Times New Roman"/>
              </a:rPr>
              <a:t>binary breast-level cancer labels</a:t>
            </a:r>
            <a:r>
              <a:rPr lang="en-GB" sz="1400">
                <a:solidFill>
                  <a:schemeClr val="dk1"/>
                </a:solidFill>
                <a:latin typeface="Times New Roman"/>
                <a:ea typeface="Times New Roman"/>
                <a:cs typeface="Times New Roman"/>
                <a:sym typeface="Times New Roman"/>
              </a:rPr>
              <a:t>, extracted from pathology.</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chemeClr val="accent6"/>
                </a:highlight>
                <a:latin typeface="Times New Roman"/>
                <a:ea typeface="Times New Roman"/>
                <a:cs typeface="Times New Roman"/>
                <a:sym typeface="Times New Roman"/>
              </a:rPr>
              <a:t>Explainability</a:t>
            </a:r>
            <a:r>
              <a:rPr lang="en-GB" sz="1400">
                <a:solidFill>
                  <a:schemeClr val="dk1"/>
                </a:solidFill>
                <a:latin typeface="Times New Roman"/>
                <a:ea typeface="Times New Roman"/>
                <a:cs typeface="Times New Roman"/>
                <a:sym typeface="Times New Roman"/>
              </a:rPr>
              <a:t> enables clinicians to develop trust and better understand its strengths and limitations.</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A large dataset was used.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rgbClr val="FFFF00"/>
                </a:highlight>
                <a:latin typeface="Times New Roman"/>
                <a:ea typeface="Times New Roman"/>
                <a:cs typeface="Times New Roman"/>
                <a:sym typeface="Times New Roman"/>
              </a:rPr>
              <a:t>Compared diagnostic accuracy</a:t>
            </a:r>
            <a:r>
              <a:rPr lang="en-GB" sz="1400">
                <a:solidFill>
                  <a:schemeClr val="dk1"/>
                </a:solidFill>
                <a:latin typeface="Times New Roman"/>
                <a:ea typeface="Times New Roman"/>
                <a:cs typeface="Times New Roman"/>
                <a:sym typeface="Times New Roman"/>
              </a:rPr>
              <a:t> with ten board-certified breast radiologists.</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Higher </a:t>
            </a:r>
            <a:r>
              <a:rPr lang="en-GB" sz="1400">
                <a:solidFill>
                  <a:schemeClr val="dk1"/>
                </a:solidFill>
                <a:highlight>
                  <a:srgbClr val="FFFF00"/>
                </a:highlight>
                <a:latin typeface="Times New Roman"/>
                <a:ea typeface="Times New Roman"/>
                <a:cs typeface="Times New Roman"/>
                <a:sym typeface="Times New Roman"/>
              </a:rPr>
              <a:t>‘AUROC’ and  ‘AUPRC’</a:t>
            </a:r>
            <a:r>
              <a:rPr lang="en-GB" sz="1400">
                <a:solidFill>
                  <a:schemeClr val="dk1"/>
                </a:solidFill>
                <a:latin typeface="Times New Roman"/>
                <a:ea typeface="Times New Roman"/>
                <a:cs typeface="Times New Roman"/>
                <a:sym typeface="Times New Roman"/>
              </a:rPr>
              <a:t> than the ten radiologists on average.</a:t>
            </a:r>
            <a:endParaRPr sz="1400">
              <a:solidFill>
                <a:schemeClr val="dk1"/>
              </a:solidFill>
              <a:latin typeface="Times New Roman"/>
              <a:ea typeface="Times New Roman"/>
              <a:cs typeface="Times New Roman"/>
              <a:sym typeface="Times New Roman"/>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06" name="Google Shape;106;p19"/>
          <p:cNvPicPr preferRelativeResize="0"/>
          <p:nvPr/>
        </p:nvPicPr>
        <p:blipFill>
          <a:blip r:embed="rId3">
            <a:alphaModFix/>
          </a:blip>
          <a:stretch>
            <a:fillRect/>
          </a:stretch>
        </p:blipFill>
        <p:spPr>
          <a:xfrm rot="443528">
            <a:off x="5869871" y="1033972"/>
            <a:ext cx="2903859" cy="10979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GB" sz="2900">
                <a:latin typeface="Times New Roman"/>
                <a:ea typeface="Times New Roman"/>
                <a:cs typeface="Times New Roman"/>
                <a:sym typeface="Times New Roman"/>
              </a:rPr>
              <a:t>Introduction.</a:t>
            </a:r>
            <a:endParaRPr b="1" sz="2900"/>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400" u="sng">
                <a:solidFill>
                  <a:schemeClr val="dk1"/>
                </a:solidFill>
                <a:latin typeface="Times New Roman"/>
                <a:ea typeface="Times New Roman"/>
                <a:cs typeface="Times New Roman"/>
                <a:sym typeface="Times New Roman"/>
              </a:rPr>
              <a:t>What can their System do ?</a:t>
            </a:r>
            <a:endParaRPr b="1" sz="14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400" u="sng">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We also have </a:t>
            </a:r>
            <a:r>
              <a:rPr lang="en-GB" sz="1400">
                <a:solidFill>
                  <a:srgbClr val="FFFF00"/>
                </a:solidFill>
                <a:highlight>
                  <a:srgbClr val="FF0000"/>
                </a:highlight>
                <a:latin typeface="Times New Roman"/>
                <a:ea typeface="Times New Roman"/>
                <a:cs typeface="Times New Roman"/>
                <a:sym typeface="Times New Roman"/>
              </a:rPr>
              <a:t>hybrid models</a:t>
            </a:r>
            <a:r>
              <a:rPr lang="en-GB" sz="1400">
                <a:solidFill>
                  <a:schemeClr val="dk1"/>
                </a:solidFill>
                <a:latin typeface="Times New Roman"/>
                <a:ea typeface="Times New Roman"/>
                <a:cs typeface="Times New Roman"/>
                <a:sym typeface="Times New Roman"/>
              </a:rPr>
              <a:t> which have </a:t>
            </a:r>
            <a:r>
              <a:rPr lang="en-GB" sz="1400">
                <a:solidFill>
                  <a:schemeClr val="dk1"/>
                </a:solidFill>
                <a:highlight>
                  <a:srgbClr val="00FF00"/>
                </a:highlight>
                <a:latin typeface="Times New Roman"/>
                <a:ea typeface="Times New Roman"/>
                <a:cs typeface="Times New Roman"/>
                <a:sym typeface="Times New Roman"/>
              </a:rPr>
              <a:t>improved specificity maintaining sensitivity.</a:t>
            </a:r>
            <a:endParaRPr sz="1400">
              <a:solidFill>
                <a:schemeClr val="dk1"/>
              </a:solidFill>
              <a:highlight>
                <a:srgbClr val="00FF00"/>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rgbClr val="FFFF00"/>
                </a:highlight>
                <a:latin typeface="Times New Roman"/>
                <a:ea typeface="Times New Roman"/>
                <a:cs typeface="Times New Roman"/>
                <a:sym typeface="Times New Roman"/>
              </a:rPr>
              <a:t>Performance</a:t>
            </a:r>
            <a:r>
              <a:rPr lang="en-GB" sz="1400">
                <a:solidFill>
                  <a:schemeClr val="dk1"/>
                </a:solidFill>
                <a:latin typeface="Times New Roman"/>
                <a:ea typeface="Times New Roman"/>
                <a:cs typeface="Times New Roman"/>
                <a:sym typeface="Times New Roman"/>
              </a:rPr>
              <a:t> of the AI system </a:t>
            </a:r>
            <a:r>
              <a:rPr lang="en-GB" sz="1400">
                <a:solidFill>
                  <a:schemeClr val="dk1"/>
                </a:solidFill>
                <a:highlight>
                  <a:srgbClr val="00FF00"/>
                </a:highlight>
                <a:latin typeface="Times New Roman"/>
                <a:ea typeface="Times New Roman"/>
                <a:cs typeface="Times New Roman"/>
                <a:sym typeface="Times New Roman"/>
              </a:rPr>
              <a:t>remained robust </a:t>
            </a:r>
            <a:r>
              <a:rPr lang="en-GB" sz="1400">
                <a:solidFill>
                  <a:schemeClr val="dk1"/>
                </a:solidFill>
                <a:latin typeface="Times New Roman"/>
                <a:ea typeface="Times New Roman"/>
                <a:cs typeface="Times New Roman"/>
                <a:sym typeface="Times New Roman"/>
              </a:rPr>
              <a:t>across age groups and mammographic breast densities.</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GB" sz="1400">
                <a:solidFill>
                  <a:schemeClr val="dk1"/>
                </a:solidFill>
                <a:highlight>
                  <a:srgbClr val="00FF00"/>
                </a:highlight>
                <a:latin typeface="Times New Roman"/>
                <a:ea typeface="Times New Roman"/>
                <a:cs typeface="Times New Roman"/>
                <a:sym typeface="Times New Roman"/>
              </a:rPr>
              <a:t>Accuracy</a:t>
            </a:r>
            <a:r>
              <a:rPr lang="en-GB" sz="1400">
                <a:solidFill>
                  <a:schemeClr val="dk1"/>
                </a:solidFill>
                <a:latin typeface="Times New Roman"/>
                <a:ea typeface="Times New Roman"/>
                <a:cs typeface="Times New Roman"/>
                <a:sym typeface="Times New Roman"/>
              </a:rPr>
              <a:t> of our system also </a:t>
            </a:r>
            <a:r>
              <a:rPr lang="en-GB" sz="1400">
                <a:solidFill>
                  <a:schemeClr val="dk1"/>
                </a:solidFill>
                <a:highlight>
                  <a:srgbClr val="00FF00"/>
                </a:highlight>
                <a:latin typeface="Times New Roman"/>
                <a:ea typeface="Times New Roman"/>
                <a:cs typeface="Times New Roman"/>
                <a:sym typeface="Times New Roman"/>
              </a:rPr>
              <a:t>remained high</a:t>
            </a:r>
            <a:r>
              <a:rPr lang="en-GB" sz="1400">
                <a:solidFill>
                  <a:schemeClr val="dk1"/>
                </a:solidFill>
                <a:latin typeface="Times New Roman"/>
                <a:ea typeface="Times New Roman"/>
                <a:cs typeface="Times New Roman"/>
                <a:sym typeface="Times New Roman"/>
              </a:rPr>
              <a:t> when tested on an external data set.</a:t>
            </a:r>
            <a:endParaRPr sz="1400">
              <a:solidFill>
                <a:schemeClr val="dk1"/>
              </a:solidFill>
              <a:latin typeface="Times New Roman"/>
              <a:ea typeface="Times New Roman"/>
              <a:cs typeface="Times New Roman"/>
              <a:sym typeface="Times New Roman"/>
            </a:endParaRPr>
          </a:p>
        </p:txBody>
      </p:sp>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pic>
        <p:nvPicPr>
          <p:cNvPr id="114" name="Google Shape;114;p20"/>
          <p:cNvPicPr preferRelativeResize="0"/>
          <p:nvPr/>
        </p:nvPicPr>
        <p:blipFill>
          <a:blip r:embed="rId3">
            <a:alphaModFix/>
          </a:blip>
          <a:stretch>
            <a:fillRect/>
          </a:stretch>
        </p:blipFill>
        <p:spPr>
          <a:xfrm>
            <a:off x="1600200" y="793750"/>
            <a:ext cx="5943600" cy="4133850"/>
          </a:xfrm>
          <a:prstGeom prst="rect">
            <a:avLst/>
          </a:prstGeom>
          <a:noFill/>
          <a:ln cap="flat" cmpd="sng" w="38100">
            <a:solidFill>
              <a:schemeClr val="dk1"/>
            </a:solidFill>
            <a:prstDash val="solid"/>
            <a:round/>
            <a:headEnd len="sm" w="sm" type="none"/>
            <a:tailEnd len="sm" w="sm" type="none"/>
          </a:ln>
        </p:spPr>
      </p:pic>
      <p:pic>
        <p:nvPicPr>
          <p:cNvPr id="115" name="Google Shape;115;p20"/>
          <p:cNvPicPr preferRelativeResize="0"/>
          <p:nvPr/>
        </p:nvPicPr>
        <p:blipFill rotWithShape="1">
          <a:blip r:embed="rId4">
            <a:alphaModFix/>
          </a:blip>
          <a:srcRect b="13929" l="-11490" r="11490" t="-13930"/>
          <a:stretch/>
        </p:blipFill>
        <p:spPr>
          <a:xfrm>
            <a:off x="0" y="0"/>
            <a:ext cx="9144003"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114"/>
                                        </p:tgtEl>
                                        <p:attrNameLst>
                                          <p:attrName>ppt_y</p:attrName>
                                        </p:attrNameLst>
                                      </p:cBhvr>
                                      <p:tavLst>
                                        <p:tav fmla="" tm="0">
                                          <p:val>
                                            <p:strVal val="#ppt_y"/>
                                          </p:val>
                                        </p:tav>
                                        <p:tav fmla="" tm="100000">
                                          <p:val>
                                            <p:strVal val="#ppt_y+1"/>
                                          </p:val>
                                        </p:tav>
                                      </p:tavLst>
                                    </p:anim>
                                    <p:set>
                                      <p:cBhvr>
                                        <p:cTn dur="1" fill="hold">
                                          <p:stCondLst>
                                            <p:cond delay="1000"/>
                                          </p:stCondLst>
                                        </p:cTn>
                                        <p:tgtEl>
                                          <p:spTgt spid="1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62000"/>
            <a:ext cx="8520600" cy="572700"/>
          </a:xfrm>
          <a:prstGeom prst="rect">
            <a:avLst/>
          </a:prstGeom>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920">
                <a:latin typeface="Times New Roman"/>
                <a:ea typeface="Times New Roman"/>
                <a:cs typeface="Times New Roman"/>
                <a:sym typeface="Times New Roman"/>
              </a:rPr>
              <a:t>Content</a:t>
            </a:r>
            <a:r>
              <a:rPr b="1" lang="en-GB" sz="2920">
                <a:latin typeface="Times New Roman"/>
                <a:ea typeface="Times New Roman"/>
                <a:cs typeface="Times New Roman"/>
                <a:sym typeface="Times New Roman"/>
              </a:rPr>
              <a:t> </a:t>
            </a:r>
            <a:endParaRPr b="1" sz="2920">
              <a:latin typeface="Times New Roman"/>
              <a:ea typeface="Times New Roman"/>
              <a:cs typeface="Times New Roman"/>
              <a:sym typeface="Times New Roman"/>
            </a:endParaRPr>
          </a:p>
        </p:txBody>
      </p:sp>
      <p:sp>
        <p:nvSpPr>
          <p:cNvPr id="121" name="Google Shape;121;p21"/>
          <p:cNvSpPr txBox="1"/>
          <p:nvPr>
            <p:ph idx="1" type="body"/>
          </p:nvPr>
        </p:nvSpPr>
        <p:spPr>
          <a:xfrm>
            <a:off x="311700" y="1162225"/>
            <a:ext cx="8520600" cy="3416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t/>
            </a:r>
            <a:endParaRPr sz="2000">
              <a:solidFill>
                <a:srgbClr val="999999"/>
              </a:solidFill>
              <a:latin typeface="Times New Roman"/>
              <a:ea typeface="Times New Roman"/>
              <a:cs typeface="Times New Roman"/>
              <a:sym typeface="Times New Roman"/>
            </a:endParaRPr>
          </a:p>
          <a:p>
            <a:pPr indent="-355600" lvl="0" marL="457200" rtl="0" algn="just">
              <a:spcBef>
                <a:spcPts val="1200"/>
              </a:spcBef>
              <a:spcAft>
                <a:spcPts val="0"/>
              </a:spcAft>
              <a:buClr>
                <a:srgbClr val="999999"/>
              </a:buClr>
              <a:buSzPts val="2000"/>
              <a:buFont typeface="Times New Roman"/>
              <a:buChar char="●"/>
            </a:pPr>
            <a:r>
              <a:rPr lang="en-GB" sz="2000">
                <a:solidFill>
                  <a:srgbClr val="999999"/>
                </a:solidFill>
                <a:highlight>
                  <a:schemeClr val="lt1"/>
                </a:highlight>
                <a:latin typeface="Times New Roman"/>
                <a:ea typeface="Times New Roman"/>
                <a:cs typeface="Times New Roman"/>
                <a:sym typeface="Times New Roman"/>
              </a:rPr>
              <a:t>Introduction.                                                                               S.no 3</a:t>
            </a:r>
            <a:r>
              <a:rPr lang="en-GB" sz="2000">
                <a:solidFill>
                  <a:srgbClr val="999999"/>
                </a:solidFill>
                <a:highlight>
                  <a:srgbClr val="00FF00"/>
                </a:highlight>
                <a:latin typeface="Times New Roman"/>
                <a:ea typeface="Times New Roman"/>
                <a:cs typeface="Times New Roman"/>
                <a:sym typeface="Times New Roman"/>
              </a:rPr>
              <a:t> </a:t>
            </a:r>
            <a:endParaRPr sz="2000">
              <a:solidFill>
                <a:srgbClr val="999999"/>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highlight>
                  <a:srgbClr val="00FF00"/>
                </a:highlight>
                <a:latin typeface="Times New Roman"/>
                <a:ea typeface="Times New Roman"/>
                <a:cs typeface="Times New Roman"/>
                <a:sym typeface="Times New Roman"/>
              </a:rPr>
              <a:t>Methods.                                                                                     S.no 10</a:t>
            </a:r>
            <a:endParaRPr sz="2000">
              <a:solidFill>
                <a:schemeClr val="dk1"/>
              </a:solidFill>
              <a:highlight>
                <a:srgbClr val="00FF00"/>
              </a:highlight>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Results.                                                                                       S.no 12</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Performance.                                                                              S.no 17</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Use cases                                                                                    S.no 25</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Discussion                                                                                  S.no 28</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Conclusion                                                                                 S.no 32</a:t>
            </a:r>
            <a:endParaRPr sz="2000">
              <a:solidFill>
                <a:schemeClr val="dk1"/>
              </a:solidFill>
              <a:latin typeface="Times New Roman"/>
              <a:ea typeface="Times New Roman"/>
              <a:cs typeface="Times New Roman"/>
              <a:sym typeface="Times New Roman"/>
            </a:endParaRPr>
          </a:p>
          <a:p>
            <a:pPr indent="-355600" lvl="0" marL="457200" rtl="0" algn="just">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References.                                                                                 S.no 34</a:t>
            </a:r>
            <a:endParaRPr sz="2000">
              <a:solidFill>
                <a:schemeClr val="dk1"/>
              </a:solidFill>
              <a:latin typeface="Times New Roman"/>
              <a:ea typeface="Times New Roman"/>
              <a:cs typeface="Times New Roman"/>
              <a:sym typeface="Times New Roman"/>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GB" sz="1300">
                <a:latin typeface="Times New Roman"/>
                <a:ea typeface="Times New Roman"/>
                <a:cs typeface="Times New Roman"/>
                <a:sym typeface="Times New Roman"/>
              </a:rPr>
              <a:t>‹#›</a:t>
            </a:fld>
            <a:endParaRPr b="1" sz="1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